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4"/>
  </p:sldMasterIdLst>
  <p:sldIdLst>
    <p:sldId id="256" r:id="rId5"/>
    <p:sldId id="257" r:id="rId6"/>
    <p:sldId id="258" r:id="rId7"/>
    <p:sldId id="259" r:id="rId8"/>
    <p:sldId id="260" r:id="rId9"/>
    <p:sldId id="261" r:id="rId10"/>
    <p:sldId id="265" r:id="rId11"/>
    <p:sldId id="266" r:id="rId12"/>
    <p:sldId id="267" r:id="rId13"/>
    <p:sldId id="262" r:id="rId14"/>
    <p:sldId id="263" r:id="rId15"/>
    <p:sldId id="264" r:id="rId16"/>
    <p:sldId id="268" r:id="rId17"/>
    <p:sldId id="269" r:id="rId18"/>
    <p:sldId id="270" r:id="rId19"/>
    <p:sldId id="27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iffin, Jazmyne" initials="GJ" lastIdx="5" clrIdx="0">
    <p:extLst>
      <p:ext uri="{19B8F6BF-5375-455C-9EA6-DF929625EA0E}">
        <p15:presenceInfo xmlns:p15="http://schemas.microsoft.com/office/powerpoint/2012/main" userId="S-1-5-21-3464339548-331346086-201439669-803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908" y="216"/>
      </p:cViewPr>
      <p:guideLst/>
    </p:cSldViewPr>
  </p:slideViewPr>
  <p:notesTextViewPr>
    <p:cViewPr>
      <p:scale>
        <a:sx n="1" d="1"/>
        <a:sy n="1" d="1"/>
      </p:scale>
      <p:origin x="0" y="0"/>
    </p:cViewPr>
  </p:notesTextViewPr>
  <p:sorterViewPr>
    <p:cViewPr>
      <p:scale>
        <a:sx n="100" d="100"/>
        <a:sy n="100" d="100"/>
      </p:scale>
      <p:origin x="0" y="-30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2-08T12:40:15.863" idx="1">
    <p:pos x="66" y="-384"/>
    <p:text/>
    <p:extLst>
      <p:ext uri="{C676402C-5697-4E1C-873F-D02D1690AC5C}">
        <p15:threadingInfo xmlns:p15="http://schemas.microsoft.com/office/powerpoint/2012/main" timeZoneBias="300"/>
      </p:ext>
    </p:extLst>
  </p:cm>
  <p:cm authorId="1" dt="2021-02-08T12:41:02.497" idx="2">
    <p:pos x="87" y="-251"/>
    <p:text/>
    <p:extLst>
      <p:ext uri="{C676402C-5697-4E1C-873F-D02D1690AC5C}">
        <p15:threadingInfo xmlns:p15="http://schemas.microsoft.com/office/powerpoint/2012/main" timeZoneBias="300"/>
      </p:ext>
    </p:extLst>
  </p:cm>
  <p:cm authorId="1" dt="2021-02-08T12:41:04.650" idx="3">
    <p:pos x="89" y="-349"/>
    <p:text/>
    <p:extLst>
      <p:ext uri="{C676402C-5697-4E1C-873F-D02D1690AC5C}">
        <p15:threadingInfo xmlns:p15="http://schemas.microsoft.com/office/powerpoint/2012/main" timeZoneBias="300"/>
      </p:ext>
    </p:extLst>
  </p:cm>
  <p:cm authorId="1" dt="2021-02-08T12:41:04.928" idx="4">
    <p:pos x="7172" y="-296"/>
    <p:text/>
    <p:extLst>
      <p:ext uri="{C676402C-5697-4E1C-873F-D02D1690AC5C}">
        <p15:threadingInfo xmlns:p15="http://schemas.microsoft.com/office/powerpoint/2012/main" timeZoneBias="300"/>
      </p:ext>
    </p:extLst>
  </p:cm>
  <p:cm authorId="1" dt="2021-02-08T12:41:05.168" idx="5">
    <p:pos x="7175" y="-270"/>
    <p:text/>
    <p:extLst>
      <p:ext uri="{C676402C-5697-4E1C-873F-D02D1690AC5C}">
        <p15:threadingInfo xmlns:p15="http://schemas.microsoft.com/office/powerpoint/2012/main" timeZoneBias="30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8T17:42:08.160"/>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1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8T17:42:08.429"/>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8T17:42:08.746"/>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1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8T17:42:09.017"/>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8T17:42:09.664"/>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1 1,'0'0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B98B9F-A360-4DC1-9B6F-6D99BE9000D6}"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5C2A8-4784-4DFD-BE48-FE3808E7B8E2}" type="slidenum">
              <a:rPr lang="en-US" smtClean="0"/>
              <a:t>‹#›</a:t>
            </a:fld>
            <a:endParaRPr lang="en-US"/>
          </a:p>
        </p:txBody>
      </p:sp>
    </p:spTree>
    <p:extLst>
      <p:ext uri="{BB962C8B-B14F-4D97-AF65-F5344CB8AC3E}">
        <p14:creationId xmlns:p14="http://schemas.microsoft.com/office/powerpoint/2010/main" val="1997042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B98B9F-A360-4DC1-9B6F-6D99BE9000D6}"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5C2A8-4784-4DFD-BE48-FE3808E7B8E2}" type="slidenum">
              <a:rPr lang="en-US" smtClean="0"/>
              <a:t>‹#›</a:t>
            </a:fld>
            <a:endParaRPr lang="en-US"/>
          </a:p>
        </p:txBody>
      </p:sp>
    </p:spTree>
    <p:extLst>
      <p:ext uri="{BB962C8B-B14F-4D97-AF65-F5344CB8AC3E}">
        <p14:creationId xmlns:p14="http://schemas.microsoft.com/office/powerpoint/2010/main" val="2968913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B98B9F-A360-4DC1-9B6F-6D99BE9000D6}"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5C2A8-4784-4DFD-BE48-FE3808E7B8E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64455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B98B9F-A360-4DC1-9B6F-6D99BE9000D6}"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5C2A8-4784-4DFD-BE48-FE3808E7B8E2}" type="slidenum">
              <a:rPr lang="en-US" smtClean="0"/>
              <a:t>‹#›</a:t>
            </a:fld>
            <a:endParaRPr lang="en-US"/>
          </a:p>
        </p:txBody>
      </p:sp>
    </p:spTree>
    <p:extLst>
      <p:ext uri="{BB962C8B-B14F-4D97-AF65-F5344CB8AC3E}">
        <p14:creationId xmlns:p14="http://schemas.microsoft.com/office/powerpoint/2010/main" val="2423124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B98B9F-A360-4DC1-9B6F-6D99BE9000D6}"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5C2A8-4784-4DFD-BE48-FE3808E7B8E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91771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B98B9F-A360-4DC1-9B6F-6D99BE9000D6}"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5C2A8-4784-4DFD-BE48-FE3808E7B8E2}" type="slidenum">
              <a:rPr lang="en-US" smtClean="0"/>
              <a:t>‹#›</a:t>
            </a:fld>
            <a:endParaRPr lang="en-US"/>
          </a:p>
        </p:txBody>
      </p:sp>
    </p:spTree>
    <p:extLst>
      <p:ext uri="{BB962C8B-B14F-4D97-AF65-F5344CB8AC3E}">
        <p14:creationId xmlns:p14="http://schemas.microsoft.com/office/powerpoint/2010/main" val="2817015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B98B9F-A360-4DC1-9B6F-6D99BE9000D6}"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5C2A8-4784-4DFD-BE48-FE3808E7B8E2}" type="slidenum">
              <a:rPr lang="en-US" smtClean="0"/>
              <a:t>‹#›</a:t>
            </a:fld>
            <a:endParaRPr lang="en-US"/>
          </a:p>
        </p:txBody>
      </p:sp>
    </p:spTree>
    <p:extLst>
      <p:ext uri="{BB962C8B-B14F-4D97-AF65-F5344CB8AC3E}">
        <p14:creationId xmlns:p14="http://schemas.microsoft.com/office/powerpoint/2010/main" val="1401533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B98B9F-A360-4DC1-9B6F-6D99BE9000D6}"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5C2A8-4784-4DFD-BE48-FE3808E7B8E2}" type="slidenum">
              <a:rPr lang="en-US" smtClean="0"/>
              <a:t>‹#›</a:t>
            </a:fld>
            <a:endParaRPr lang="en-US"/>
          </a:p>
        </p:txBody>
      </p:sp>
    </p:spTree>
    <p:extLst>
      <p:ext uri="{BB962C8B-B14F-4D97-AF65-F5344CB8AC3E}">
        <p14:creationId xmlns:p14="http://schemas.microsoft.com/office/powerpoint/2010/main" val="445413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B98B9F-A360-4DC1-9B6F-6D99BE9000D6}"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5C2A8-4784-4DFD-BE48-FE3808E7B8E2}" type="slidenum">
              <a:rPr lang="en-US" smtClean="0"/>
              <a:t>‹#›</a:t>
            </a:fld>
            <a:endParaRPr lang="en-US"/>
          </a:p>
        </p:txBody>
      </p:sp>
    </p:spTree>
    <p:extLst>
      <p:ext uri="{BB962C8B-B14F-4D97-AF65-F5344CB8AC3E}">
        <p14:creationId xmlns:p14="http://schemas.microsoft.com/office/powerpoint/2010/main" val="2770838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B98B9F-A360-4DC1-9B6F-6D99BE9000D6}"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5C2A8-4784-4DFD-BE48-FE3808E7B8E2}" type="slidenum">
              <a:rPr lang="en-US" smtClean="0"/>
              <a:t>‹#›</a:t>
            </a:fld>
            <a:endParaRPr lang="en-US"/>
          </a:p>
        </p:txBody>
      </p:sp>
    </p:spTree>
    <p:extLst>
      <p:ext uri="{BB962C8B-B14F-4D97-AF65-F5344CB8AC3E}">
        <p14:creationId xmlns:p14="http://schemas.microsoft.com/office/powerpoint/2010/main" val="3715698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B98B9F-A360-4DC1-9B6F-6D99BE9000D6}" type="datetimeFigureOut">
              <a:rPr lang="en-US" smtClean="0"/>
              <a:t>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5C2A8-4784-4DFD-BE48-FE3808E7B8E2}" type="slidenum">
              <a:rPr lang="en-US" smtClean="0"/>
              <a:t>‹#›</a:t>
            </a:fld>
            <a:endParaRPr lang="en-US"/>
          </a:p>
        </p:txBody>
      </p:sp>
    </p:spTree>
    <p:extLst>
      <p:ext uri="{BB962C8B-B14F-4D97-AF65-F5344CB8AC3E}">
        <p14:creationId xmlns:p14="http://schemas.microsoft.com/office/powerpoint/2010/main" val="220550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B98B9F-A360-4DC1-9B6F-6D99BE9000D6}" type="datetimeFigureOut">
              <a:rPr lang="en-US" smtClean="0"/>
              <a:t>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5C2A8-4784-4DFD-BE48-FE3808E7B8E2}" type="slidenum">
              <a:rPr lang="en-US" smtClean="0"/>
              <a:t>‹#›</a:t>
            </a:fld>
            <a:endParaRPr lang="en-US"/>
          </a:p>
        </p:txBody>
      </p:sp>
    </p:spTree>
    <p:extLst>
      <p:ext uri="{BB962C8B-B14F-4D97-AF65-F5344CB8AC3E}">
        <p14:creationId xmlns:p14="http://schemas.microsoft.com/office/powerpoint/2010/main" val="195837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B98B9F-A360-4DC1-9B6F-6D99BE9000D6}" type="datetimeFigureOut">
              <a:rPr lang="en-US" smtClean="0"/>
              <a:t>2/11/2021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5C2A8-4784-4DFD-BE48-FE3808E7B8E2}" type="slidenum">
              <a:rPr lang="en-US" smtClean="0"/>
              <a:t>‹#›</a:t>
            </a:fld>
            <a:endParaRPr lang="en-US"/>
          </a:p>
        </p:txBody>
      </p:sp>
    </p:spTree>
    <p:extLst>
      <p:ext uri="{BB962C8B-B14F-4D97-AF65-F5344CB8AC3E}">
        <p14:creationId xmlns:p14="http://schemas.microsoft.com/office/powerpoint/2010/main" val="428021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B98B9F-A360-4DC1-9B6F-6D99BE9000D6}" type="datetimeFigureOut">
              <a:rPr lang="en-US" smtClean="0"/>
              <a:t>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5C2A8-4784-4DFD-BE48-FE3808E7B8E2}" type="slidenum">
              <a:rPr lang="en-US" smtClean="0"/>
              <a:t>‹#›</a:t>
            </a:fld>
            <a:endParaRPr lang="en-US"/>
          </a:p>
        </p:txBody>
      </p:sp>
    </p:spTree>
    <p:extLst>
      <p:ext uri="{BB962C8B-B14F-4D97-AF65-F5344CB8AC3E}">
        <p14:creationId xmlns:p14="http://schemas.microsoft.com/office/powerpoint/2010/main" val="1468139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B98B9F-A360-4DC1-9B6F-6D99BE9000D6}" type="datetimeFigureOut">
              <a:rPr lang="en-US" smtClean="0"/>
              <a:t>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5C2A8-4784-4DFD-BE48-FE3808E7B8E2}" type="slidenum">
              <a:rPr lang="en-US" smtClean="0"/>
              <a:t>‹#›</a:t>
            </a:fld>
            <a:endParaRPr lang="en-US"/>
          </a:p>
        </p:txBody>
      </p:sp>
    </p:spTree>
    <p:extLst>
      <p:ext uri="{BB962C8B-B14F-4D97-AF65-F5344CB8AC3E}">
        <p14:creationId xmlns:p14="http://schemas.microsoft.com/office/powerpoint/2010/main" val="275118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5C2A8-4784-4DFD-BE48-FE3808E7B8E2}" type="slidenum">
              <a:rPr lang="en-US" smtClean="0"/>
              <a:t>‹#›</a:t>
            </a:fld>
            <a:endParaRPr lang="en-US"/>
          </a:p>
        </p:txBody>
      </p:sp>
      <p:sp>
        <p:nvSpPr>
          <p:cNvPr id="5" name="Date Placeholder 4"/>
          <p:cNvSpPr>
            <a:spLocks noGrp="1"/>
          </p:cNvSpPr>
          <p:nvPr>
            <p:ph type="dt" sz="half" idx="10"/>
          </p:nvPr>
        </p:nvSpPr>
        <p:spPr/>
        <p:txBody>
          <a:bodyPr/>
          <a:lstStyle/>
          <a:p>
            <a:fld id="{62B98B9F-A360-4DC1-9B6F-6D99BE9000D6}" type="datetimeFigureOut">
              <a:rPr lang="en-US" smtClean="0"/>
              <a:t>2/11/2021</a:t>
            </a:fld>
            <a:endParaRPr lang="en-US"/>
          </a:p>
        </p:txBody>
      </p:sp>
    </p:spTree>
    <p:extLst>
      <p:ext uri="{BB962C8B-B14F-4D97-AF65-F5344CB8AC3E}">
        <p14:creationId xmlns:p14="http://schemas.microsoft.com/office/powerpoint/2010/main" val="3462356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B98B9F-A360-4DC1-9B6F-6D99BE9000D6}" type="datetimeFigureOut">
              <a:rPr lang="en-US" smtClean="0"/>
              <a:t>2/11/2021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C55C2A8-4784-4DFD-BE48-FE3808E7B8E2}" type="slidenum">
              <a:rPr lang="en-US" smtClean="0"/>
              <a:t>‹#›</a:t>
            </a:fld>
            <a:endParaRPr lang="en-US"/>
          </a:p>
        </p:txBody>
      </p:sp>
    </p:spTree>
    <p:extLst>
      <p:ext uri="{BB962C8B-B14F-4D97-AF65-F5344CB8AC3E}">
        <p14:creationId xmlns:p14="http://schemas.microsoft.com/office/powerpoint/2010/main" val="116549335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Antarctica_2013_Journey_to_the_Crystal_Desert_(8369519075).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picryl.com/media/king-penguin-calgary-zoo-44c9ba" TargetMode="External"/><Relationship Id="rId7" Type="http://schemas.openxmlformats.org/officeDocument/2006/relationships/hyperlink" Target="http://kelvinpeach.photography/penguin-looking-in" TargetMode="External"/><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hyperlink" Target="http://aviation.stackexchange.com/questions/16735/what-kind-of-aircraft-may-land-on-iced-areas-like-antarctica/16747" TargetMode="Externa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0.png"/><Relationship Id="rId7" Type="http://schemas.openxmlformats.org/officeDocument/2006/relationships/customXml" Target="../ink/ink5.xml"/><Relationship Id="rId2" Type="http://schemas.openxmlformats.org/officeDocument/2006/relationships/customXml" Target="../ink/ink1.xml"/><Relationship Id="rId1" Type="http://schemas.openxmlformats.org/officeDocument/2006/relationships/slideLayout" Target="../slideLayouts/slideLayout1.xml"/><Relationship Id="rId6" Type="http://schemas.openxmlformats.org/officeDocument/2006/relationships/customXml" Target="../ink/ink4.xml"/><Relationship Id="rId5" Type="http://schemas.openxmlformats.org/officeDocument/2006/relationships/customXml" Target="../ink/ink3.xml"/><Relationship Id="rId10" Type="http://schemas.openxmlformats.org/officeDocument/2006/relationships/comments" Target="../comments/comment1.xml"/><Relationship Id="rId4" Type="http://schemas.openxmlformats.org/officeDocument/2006/relationships/customXml" Target="../ink/ink2.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87BF3-02B9-47D4-9E17-B1DEA3780DC7}"/>
              </a:ext>
            </a:extLst>
          </p:cNvPr>
          <p:cNvSpPr>
            <a:spLocks noGrp="1"/>
          </p:cNvSpPr>
          <p:nvPr>
            <p:ph type="ctrTitle"/>
          </p:nvPr>
        </p:nvSpPr>
        <p:spPr>
          <a:xfrm>
            <a:off x="3073138" y="0"/>
            <a:ext cx="6774730" cy="2209063"/>
          </a:xfrm>
        </p:spPr>
        <p:txBody>
          <a:bodyPr>
            <a:noAutofit/>
          </a:bodyPr>
          <a:lstStyle/>
          <a:p>
            <a:r>
              <a:rPr lang="en-US" sz="16600" u="sng" dirty="0">
                <a:solidFill>
                  <a:schemeClr val="accent1">
                    <a:lumMod val="75000"/>
                  </a:schemeClr>
                </a:solidFill>
                <a:effectLst>
                  <a:outerShdw blurRad="38100" dist="38100" dir="2700000" algn="tl">
                    <a:srgbClr val="000000">
                      <a:alpha val="43137"/>
                    </a:srgbClr>
                  </a:outerShdw>
                </a:effectLst>
                <a:latin typeface="Brush Script MT" panose="03060802040406070304" pitchFamily="66" charset="0"/>
              </a:rPr>
              <a:t>Penguins</a:t>
            </a:r>
          </a:p>
        </p:txBody>
      </p:sp>
      <p:sp>
        <p:nvSpPr>
          <p:cNvPr id="3" name="Subtitle 2">
            <a:extLst>
              <a:ext uri="{FF2B5EF4-FFF2-40B4-BE49-F238E27FC236}">
                <a16:creationId xmlns:a16="http://schemas.microsoft.com/office/drawing/2014/main" id="{3E787FB4-C0D3-41C5-ACDE-05F77DF44371}"/>
              </a:ext>
            </a:extLst>
          </p:cNvPr>
          <p:cNvSpPr>
            <a:spLocks noGrp="1"/>
          </p:cNvSpPr>
          <p:nvPr>
            <p:ph type="subTitle" idx="1"/>
          </p:nvPr>
        </p:nvSpPr>
        <p:spPr>
          <a:xfrm>
            <a:off x="3717982" y="2121865"/>
            <a:ext cx="5114827" cy="1307135"/>
          </a:xfrm>
        </p:spPr>
        <p:txBody>
          <a:bodyPr>
            <a:noAutofit/>
          </a:bodyPr>
          <a:lstStyle/>
          <a:p>
            <a:r>
              <a:rPr lang="en-US" sz="6000" dirty="0">
                <a:solidFill>
                  <a:schemeClr val="accent1">
                    <a:lumMod val="75000"/>
                  </a:schemeClr>
                </a:solidFill>
                <a:effectLst>
                  <a:outerShdw blurRad="38100" dist="38100" dir="2700000" algn="tl">
                    <a:srgbClr val="000000">
                      <a:alpha val="43137"/>
                    </a:srgbClr>
                  </a:outerShdw>
                </a:effectLst>
                <a:latin typeface="Brush Script MT" panose="03060802040406070304" pitchFamily="66" charset="0"/>
              </a:rPr>
              <a:t>By Jazmyne Griffin</a:t>
            </a:r>
          </a:p>
        </p:txBody>
      </p:sp>
      <p:pic>
        <p:nvPicPr>
          <p:cNvPr id="4" name="Picture 3">
            <a:extLst>
              <a:ext uri="{FF2B5EF4-FFF2-40B4-BE49-F238E27FC236}">
                <a16:creationId xmlns:a16="http://schemas.microsoft.com/office/drawing/2014/main" id="{38D8AA59-2C36-4194-BC34-547B10D01790}"/>
              </a:ext>
            </a:extLst>
          </p:cNvPr>
          <p:cNvPicPr>
            <a:picLocks noChangeAspect="1"/>
          </p:cNvPicPr>
          <p:nvPr/>
        </p:nvPicPr>
        <p:blipFill>
          <a:blip r:embed="rId2"/>
          <a:stretch>
            <a:fillRect/>
          </a:stretch>
        </p:blipFill>
        <p:spPr>
          <a:xfrm>
            <a:off x="3412503" y="3245920"/>
            <a:ext cx="6096000" cy="3343275"/>
          </a:xfrm>
          <a:prstGeom prst="rect">
            <a:avLst/>
          </a:prstGeom>
        </p:spPr>
      </p:pic>
    </p:spTree>
    <p:extLst>
      <p:ext uri="{BB962C8B-B14F-4D97-AF65-F5344CB8AC3E}">
        <p14:creationId xmlns:p14="http://schemas.microsoft.com/office/powerpoint/2010/main" val="181156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32EF7-110E-432F-B151-5383EBA5743C}"/>
              </a:ext>
            </a:extLst>
          </p:cNvPr>
          <p:cNvSpPr>
            <a:spLocks noGrp="1"/>
          </p:cNvSpPr>
          <p:nvPr>
            <p:ph type="ctrTitle"/>
          </p:nvPr>
        </p:nvSpPr>
        <p:spPr>
          <a:xfrm>
            <a:off x="2831182" y="886880"/>
            <a:ext cx="6529634" cy="861031"/>
          </a:xfrm>
        </p:spPr>
        <p:txBody>
          <a:bodyPr>
            <a:normAutofit fontScale="90000"/>
          </a:bodyPr>
          <a:lstStyle/>
          <a:p>
            <a:r>
              <a:rPr lang="en-US" u="sng" dirty="0">
                <a:effectLst>
                  <a:outerShdw blurRad="38100" dist="38100" dir="2700000" algn="tl">
                    <a:srgbClr val="000000">
                      <a:alpha val="43137"/>
                    </a:srgbClr>
                  </a:outerShdw>
                </a:effectLst>
                <a:latin typeface="Bell MT" panose="02020503060305020303" pitchFamily="18" charset="0"/>
              </a:rPr>
              <a:t>The Emperor Penguin </a:t>
            </a:r>
          </a:p>
        </p:txBody>
      </p:sp>
      <p:sp>
        <p:nvSpPr>
          <p:cNvPr id="3" name="Subtitle 2">
            <a:extLst>
              <a:ext uri="{FF2B5EF4-FFF2-40B4-BE49-F238E27FC236}">
                <a16:creationId xmlns:a16="http://schemas.microsoft.com/office/drawing/2014/main" id="{3AAA961F-2C65-4699-A939-643ADD0ECD78}"/>
              </a:ext>
            </a:extLst>
          </p:cNvPr>
          <p:cNvSpPr>
            <a:spLocks noGrp="1"/>
          </p:cNvSpPr>
          <p:nvPr>
            <p:ph type="subTitle" idx="1"/>
          </p:nvPr>
        </p:nvSpPr>
        <p:spPr>
          <a:xfrm>
            <a:off x="1523999" y="2601118"/>
            <a:ext cx="9144000" cy="2508971"/>
          </a:xfrm>
        </p:spPr>
        <p:txBody>
          <a:bodyPr>
            <a:normAutofit fontScale="92500"/>
          </a:bodyPr>
          <a:lstStyle/>
          <a:p>
            <a:pPr marL="514350" indent="-514350" algn="l">
              <a:buFont typeface="+mj-lt"/>
              <a:buAutoNum type="arabicPeriod"/>
            </a:pPr>
            <a:r>
              <a:rPr lang="en-US" sz="2800" dirty="0">
                <a:effectLst>
                  <a:outerShdw blurRad="38100" dist="38100" dir="2700000" algn="tl">
                    <a:srgbClr val="000000">
                      <a:alpha val="43137"/>
                    </a:srgbClr>
                  </a:outerShdw>
                </a:effectLst>
              </a:rPr>
              <a:t>Emperor penguins stand about three feet tall, making them the largest penguins.</a:t>
            </a:r>
          </a:p>
          <a:p>
            <a:pPr marL="514350" indent="-514350" algn="l">
              <a:buFont typeface="+mj-lt"/>
              <a:buAutoNum type="arabicPeriod"/>
            </a:pPr>
            <a:r>
              <a:rPr lang="en-US" sz="2800" dirty="0">
                <a:effectLst>
                  <a:outerShdw blurRad="38100" dist="38100" dir="2700000" algn="tl">
                    <a:srgbClr val="000000">
                      <a:alpha val="43137"/>
                    </a:srgbClr>
                  </a:outerShdw>
                </a:effectLst>
              </a:rPr>
              <a:t> The female emperor penguin lays a single egg. As soon as the egg is laid, the female passes it to her mate.</a:t>
            </a:r>
          </a:p>
          <a:p>
            <a:pPr marL="514350" indent="-514350" algn="l">
              <a:buFont typeface="+mj-lt"/>
              <a:buAutoNum type="arabicPeriod"/>
            </a:pPr>
            <a:r>
              <a:rPr lang="en-US" sz="2800" dirty="0">
                <a:effectLst>
                  <a:outerShdw blurRad="38100" dist="38100" dir="2700000" algn="tl">
                    <a:srgbClr val="000000">
                      <a:alpha val="43137"/>
                    </a:srgbClr>
                  </a:outerShdw>
                </a:effectLst>
              </a:rPr>
              <a:t> The male warms the egg in its brood patch.</a:t>
            </a:r>
          </a:p>
        </p:txBody>
      </p:sp>
      <p:pic>
        <p:nvPicPr>
          <p:cNvPr id="4" name="Picture 3">
            <a:extLst>
              <a:ext uri="{FF2B5EF4-FFF2-40B4-BE49-F238E27FC236}">
                <a16:creationId xmlns:a16="http://schemas.microsoft.com/office/drawing/2014/main" id="{960E22A9-6625-48C9-919A-20932E716FA1}"/>
              </a:ext>
            </a:extLst>
          </p:cNvPr>
          <p:cNvPicPr>
            <a:picLocks noChangeAspect="1"/>
          </p:cNvPicPr>
          <p:nvPr/>
        </p:nvPicPr>
        <p:blipFill>
          <a:blip r:embed="rId2"/>
          <a:stretch>
            <a:fillRect/>
          </a:stretch>
        </p:blipFill>
        <p:spPr>
          <a:xfrm>
            <a:off x="0" y="0"/>
            <a:ext cx="2180021" cy="2696066"/>
          </a:xfrm>
          <a:prstGeom prst="rect">
            <a:avLst/>
          </a:prstGeom>
        </p:spPr>
      </p:pic>
    </p:spTree>
    <p:extLst>
      <p:ext uri="{BB962C8B-B14F-4D97-AF65-F5344CB8AC3E}">
        <p14:creationId xmlns:p14="http://schemas.microsoft.com/office/powerpoint/2010/main" val="233072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0" nodeType="clickEffect">
                                  <p:stCondLst>
                                    <p:cond delay="0"/>
                                  </p:stCondLst>
                                  <p:childTnLst>
                                    <p:animClr clrSpc="rgb" dir="cw">
                                      <p:cBhvr override="childStyle">
                                        <p:cTn id="11" dur="250" autoRev="1" fill="remove"/>
                                        <p:tgtEl>
                                          <p:spTgt spid="3">
                                            <p:txEl>
                                              <p:pRg st="0" end="0"/>
                                            </p:txEl>
                                          </p:spTgt>
                                        </p:tgtEl>
                                        <p:attrNameLst>
                                          <p:attrName>style.color</p:attrName>
                                        </p:attrNameLst>
                                      </p:cBhvr>
                                      <p:to>
                                        <a:schemeClr val="bg1"/>
                                      </p:to>
                                    </p:animClr>
                                    <p:animClr clrSpc="rgb" dir="cw">
                                      <p:cBhvr>
                                        <p:cTn id="12" dur="250" autoRev="1" fill="remove"/>
                                        <p:tgtEl>
                                          <p:spTgt spid="3">
                                            <p:txEl>
                                              <p:pRg st="0" end="0"/>
                                            </p:txEl>
                                          </p:spTgt>
                                        </p:tgtEl>
                                        <p:attrNameLst>
                                          <p:attrName>fillcolor</p:attrName>
                                        </p:attrNameLst>
                                      </p:cBhvr>
                                      <p:to>
                                        <a:schemeClr val="bg1"/>
                                      </p:to>
                                    </p:animClr>
                                    <p:set>
                                      <p:cBhvr>
                                        <p:cTn id="13" dur="250" autoRev="1" fill="remove"/>
                                        <p:tgtEl>
                                          <p:spTgt spid="3">
                                            <p:txEl>
                                              <p:pRg st="0" end="0"/>
                                            </p:txEl>
                                          </p:spTgt>
                                        </p:tgtEl>
                                        <p:attrNameLst>
                                          <p:attrName>fill.type</p:attrName>
                                        </p:attrNameLst>
                                      </p:cBhvr>
                                      <p:to>
                                        <p:strVal val="solid"/>
                                      </p:to>
                                    </p:set>
                                    <p:set>
                                      <p:cBhvr>
                                        <p:cTn id="14" dur="250" autoRev="1" fill="remove"/>
                                        <p:tgtEl>
                                          <p:spTgt spid="3">
                                            <p:txEl>
                                              <p:pRg st="0" end="0"/>
                                            </p:txEl>
                                          </p:spTgt>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21600000">
                                      <p:cBhvr>
                                        <p:cTn id="18" dur="2000" fill="hold"/>
                                        <p:tgtEl>
                                          <p:spTgt spid="3">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21600000">
                                      <p:cBhvr>
                                        <p:cTn id="22" dur="2000" fill="hold"/>
                                        <p:tgtEl>
                                          <p:spTgt spid="3">
                                            <p:txEl>
                                              <p:pRg st="2" end="2"/>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0"/>
                                        <p:tgtEl>
                                          <p:spTgt spid="4"/>
                                        </p:tgtEl>
                                      </p:cBhvr>
                                    </p:animEffect>
                                    <p:anim calcmode="lin" valueType="num">
                                      <p:cBhvr>
                                        <p:cTn id="28" dur="2000" fill="hold"/>
                                        <p:tgtEl>
                                          <p:spTgt spid="4"/>
                                        </p:tgtEl>
                                        <p:attrNameLst>
                                          <p:attrName>ppt_w</p:attrName>
                                        </p:attrNameLst>
                                      </p:cBhvr>
                                      <p:tavLst>
                                        <p:tav tm="0" fmla="#ppt_w*sin(2.5*pi*$)">
                                          <p:val>
                                            <p:fltVal val="0"/>
                                          </p:val>
                                        </p:tav>
                                        <p:tav tm="100000">
                                          <p:val>
                                            <p:fltVal val="1"/>
                                          </p:val>
                                        </p:tav>
                                      </p:tavLst>
                                    </p:anim>
                                    <p:anim calcmode="lin" valueType="num">
                                      <p:cBhvr>
                                        <p:cTn id="2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95FBE-2173-410C-9BA7-1D380E3DEBFC}"/>
              </a:ext>
            </a:extLst>
          </p:cNvPr>
          <p:cNvSpPr>
            <a:spLocks noGrp="1"/>
          </p:cNvSpPr>
          <p:nvPr>
            <p:ph type="ctrTitle"/>
          </p:nvPr>
        </p:nvSpPr>
        <p:spPr>
          <a:xfrm>
            <a:off x="1524000" y="785779"/>
            <a:ext cx="9144000" cy="1068421"/>
          </a:xfrm>
        </p:spPr>
        <p:txBody>
          <a:bodyPr>
            <a:normAutofit/>
          </a:bodyPr>
          <a:lstStyle/>
          <a:p>
            <a:r>
              <a:rPr lang="en-US" u="sng" dirty="0">
                <a:effectLst>
                  <a:outerShdw blurRad="38100" dist="38100" dir="2700000" algn="tl">
                    <a:srgbClr val="000000">
                      <a:alpha val="43137"/>
                    </a:srgbClr>
                  </a:outerShdw>
                </a:effectLst>
                <a:latin typeface="Bell MT" panose="02020503060305020303" pitchFamily="18" charset="0"/>
              </a:rPr>
              <a:t>The Magellanic Penguin</a:t>
            </a:r>
          </a:p>
        </p:txBody>
      </p:sp>
      <p:sp>
        <p:nvSpPr>
          <p:cNvPr id="3" name="Subtitle 2">
            <a:extLst>
              <a:ext uri="{FF2B5EF4-FFF2-40B4-BE49-F238E27FC236}">
                <a16:creationId xmlns:a16="http://schemas.microsoft.com/office/drawing/2014/main" id="{F42291BE-F68E-4590-908A-FBD0E8465326}"/>
              </a:ext>
            </a:extLst>
          </p:cNvPr>
          <p:cNvSpPr>
            <a:spLocks noGrp="1"/>
          </p:cNvSpPr>
          <p:nvPr>
            <p:ph type="subTitle" idx="1"/>
          </p:nvPr>
        </p:nvSpPr>
        <p:spPr>
          <a:xfrm>
            <a:off x="1523999" y="2601118"/>
            <a:ext cx="9627909" cy="2102857"/>
          </a:xfrm>
        </p:spPr>
        <p:txBody>
          <a:bodyPr>
            <a:normAutofit/>
          </a:bodyPr>
          <a:lstStyle/>
          <a:p>
            <a:pPr marL="342900" indent="-342900" algn="l">
              <a:buFont typeface="+mj-lt"/>
              <a:buAutoNum type="arabicPeriod"/>
            </a:pPr>
            <a:r>
              <a:rPr lang="en-US" dirty="0">
                <a:effectLst>
                  <a:outerShdw blurRad="38100" dist="38100" dir="2700000" algn="tl">
                    <a:srgbClr val="000000">
                      <a:alpha val="43137"/>
                    </a:srgbClr>
                  </a:outerShdw>
                </a:effectLst>
              </a:rPr>
              <a:t>Magellanic penguins live on the southern tip of South America and the islands around Antarctica</a:t>
            </a:r>
          </a:p>
          <a:p>
            <a:pPr marL="342900" indent="-342900" algn="l">
              <a:buFont typeface="+mj-lt"/>
              <a:buAutoNum type="arabicPeriod"/>
            </a:pPr>
            <a:r>
              <a:rPr lang="en-US" dirty="0">
                <a:effectLst>
                  <a:outerShdw blurRad="38100" dist="38100" dir="2700000" algn="tl">
                    <a:srgbClr val="000000">
                      <a:alpha val="43137"/>
                    </a:srgbClr>
                  </a:outerShdw>
                </a:effectLst>
              </a:rPr>
              <a:t>  They build nests in small burrows and under bushes.</a:t>
            </a:r>
          </a:p>
          <a:p>
            <a:pPr marL="342900" indent="-342900" algn="l">
              <a:buFont typeface="+mj-lt"/>
              <a:buAutoNum type="arabicPeriod"/>
            </a:pPr>
            <a:r>
              <a:rPr lang="en-US" dirty="0">
                <a:effectLst>
                  <a:outerShdw blurRad="38100" dist="38100" dir="2700000" algn="tl">
                    <a:srgbClr val="000000">
                      <a:alpha val="43137"/>
                    </a:srgbClr>
                  </a:outerShdw>
                </a:effectLst>
              </a:rPr>
              <a:t>Megellanic penguins feed mostly on squid, anchovies, and sardines.</a:t>
            </a:r>
          </a:p>
          <a:p>
            <a:pPr algn="l"/>
            <a:endParaRPr lang="en-US" dirty="0">
              <a:effectLst>
                <a:outerShdw blurRad="38100" dist="38100" dir="2700000" algn="tl">
                  <a:srgbClr val="000000">
                    <a:alpha val="43137"/>
                  </a:srgbClr>
                </a:outerShdw>
              </a:effectLst>
            </a:endParaRPr>
          </a:p>
          <a:p>
            <a:pPr algn="l"/>
            <a:endParaRPr lang="en-US" dirty="0"/>
          </a:p>
          <a:p>
            <a:endParaRPr lang="en-US" dirty="0"/>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D26F9915-3ADB-45D5-A621-622FFB7935D4}"/>
                  </a:ext>
                </a:extLst>
              </p:cNvPr>
              <p:cNvGraphicFramePr>
                <a:graphicFrameLocks noChangeAspect="1"/>
              </p:cNvGraphicFramePr>
              <p:nvPr>
                <p:extLst>
                  <p:ext uri="{D42A27DB-BD31-4B8C-83A1-F6EECF244321}">
                    <p14:modId xmlns:p14="http://schemas.microsoft.com/office/powerpoint/2010/main" val="484502734"/>
                  </p:ext>
                </p:extLst>
              </p:nvPr>
            </p:nvGraphicFramePr>
            <p:xfrm flipH="1">
              <a:off x="13056124" y="6598346"/>
              <a:ext cx="81278" cy="45719"/>
            </p:xfrm>
            <a:graphic>
              <a:graphicData uri="http://schemas.microsoft.com/office/powerpoint/2016/slidezoom">
                <pslz:sldZm>
                  <pslz:sldZmObj sldId="271" cId="612266201">
                    <pslz:zmPr id="{CA13665D-3F5C-43A5-94A3-559DC2EE7641}" returnToParent="0" transitionDur="1000">
                      <p166:blipFill xmlns:p166="http://schemas.microsoft.com/office/powerpoint/2016/6/main">
                        <a:blip r:embed="rId2"/>
                        <a:stretch>
                          <a:fillRect/>
                        </a:stretch>
                      </p166:blipFill>
                      <p166:spPr xmlns:p166="http://schemas.microsoft.com/office/powerpoint/2016/6/main">
                        <a:xfrm flipH="1">
                          <a:off x="0" y="0"/>
                          <a:ext cx="81278" cy="45719"/>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D26F9915-3ADB-45D5-A621-622FFB7935D4}"/>
                  </a:ext>
                </a:extLst>
              </p:cNvPr>
              <p:cNvPicPr>
                <a:picLocks noGrp="1" noRot="1" noChangeAspect="1" noMove="1" noResize="1" noEditPoints="1" noAdjustHandles="1" noChangeArrowheads="1" noChangeShapeType="1"/>
              </p:cNvPicPr>
              <p:nvPr/>
            </p:nvPicPr>
            <p:blipFill>
              <a:blip r:embed="rId3"/>
              <a:stretch>
                <a:fillRect/>
              </a:stretch>
            </p:blipFill>
            <p:spPr>
              <a:xfrm flipH="1">
                <a:off x="13056124" y="6598346"/>
                <a:ext cx="81278" cy="45719"/>
              </a:xfrm>
              <a:prstGeom prst="rect">
                <a:avLst/>
              </a:prstGeom>
              <a:ln w="3175">
                <a:solidFill>
                  <a:prstClr val="ltGray"/>
                </a:solidFill>
              </a:ln>
            </p:spPr>
          </p:pic>
        </mc:Fallback>
      </mc:AlternateContent>
      <p:pic>
        <p:nvPicPr>
          <p:cNvPr id="8" name="Picture 7">
            <a:extLst>
              <a:ext uri="{FF2B5EF4-FFF2-40B4-BE49-F238E27FC236}">
                <a16:creationId xmlns:a16="http://schemas.microsoft.com/office/drawing/2014/main" id="{835E317C-424E-4879-8D66-B17FD39EAC6B}"/>
              </a:ext>
            </a:extLst>
          </p:cNvPr>
          <p:cNvPicPr>
            <a:picLocks noChangeAspect="1"/>
          </p:cNvPicPr>
          <p:nvPr/>
        </p:nvPicPr>
        <p:blipFill>
          <a:blip r:embed="rId4"/>
          <a:stretch>
            <a:fillRect/>
          </a:stretch>
        </p:blipFill>
        <p:spPr>
          <a:xfrm>
            <a:off x="1098419" y="1057864"/>
            <a:ext cx="2095500" cy="1068420"/>
          </a:xfrm>
          <a:prstGeom prst="rect">
            <a:avLst/>
          </a:prstGeom>
        </p:spPr>
      </p:pic>
      <p:pic>
        <p:nvPicPr>
          <p:cNvPr id="9" name="Picture 8">
            <a:extLst>
              <a:ext uri="{FF2B5EF4-FFF2-40B4-BE49-F238E27FC236}">
                <a16:creationId xmlns:a16="http://schemas.microsoft.com/office/drawing/2014/main" id="{4ACA9548-FEF5-4736-8916-C465B5B39ED1}"/>
              </a:ext>
            </a:extLst>
          </p:cNvPr>
          <p:cNvPicPr>
            <a:picLocks noChangeAspect="1"/>
          </p:cNvPicPr>
          <p:nvPr/>
        </p:nvPicPr>
        <p:blipFill>
          <a:blip r:embed="rId5"/>
          <a:stretch>
            <a:fillRect/>
          </a:stretch>
        </p:blipFill>
        <p:spPr>
          <a:xfrm>
            <a:off x="9096527" y="3368534"/>
            <a:ext cx="2950929" cy="32755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9CE35696-87E9-4E4E-BD2D-3871311D95B5}"/>
              </a:ext>
            </a:extLst>
          </p:cNvPr>
          <p:cNvPicPr>
            <a:picLocks noChangeAspect="1"/>
          </p:cNvPicPr>
          <p:nvPr/>
        </p:nvPicPr>
        <p:blipFill>
          <a:blip r:embed="rId6"/>
          <a:stretch>
            <a:fillRect/>
          </a:stretch>
        </p:blipFill>
        <p:spPr>
          <a:xfrm>
            <a:off x="6337953" y="4176027"/>
            <a:ext cx="2625365" cy="1660543"/>
          </a:xfrm>
          <a:prstGeom prst="rect">
            <a:avLst/>
          </a:prstGeom>
        </p:spPr>
      </p:pic>
      <p:pic>
        <p:nvPicPr>
          <p:cNvPr id="4" name="Picture 3">
            <a:extLst>
              <a:ext uri="{FF2B5EF4-FFF2-40B4-BE49-F238E27FC236}">
                <a16:creationId xmlns:a16="http://schemas.microsoft.com/office/drawing/2014/main" id="{ADAF3BC7-75ED-4F26-ACE5-AB95B11E6322}"/>
              </a:ext>
            </a:extLst>
          </p:cNvPr>
          <p:cNvPicPr>
            <a:picLocks noChangeAspect="1"/>
          </p:cNvPicPr>
          <p:nvPr/>
        </p:nvPicPr>
        <p:blipFill>
          <a:blip r:embed="rId7"/>
          <a:stretch>
            <a:fillRect/>
          </a:stretch>
        </p:blipFill>
        <p:spPr>
          <a:xfrm>
            <a:off x="3095474" y="4683821"/>
            <a:ext cx="2524125" cy="1914525"/>
          </a:xfrm>
          <a:prstGeom prst="rect">
            <a:avLst/>
          </a:prstGeom>
        </p:spPr>
      </p:pic>
    </p:spTree>
    <p:extLst>
      <p:ext uri="{BB962C8B-B14F-4D97-AF65-F5344CB8AC3E}">
        <p14:creationId xmlns:p14="http://schemas.microsoft.com/office/powerpoint/2010/main" val="374880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1000"/>
                                        <p:tgtEl>
                                          <p:spTgt spid="3">
                                            <p:txEl>
                                              <p:pRg st="0" end="0"/>
                                            </p:txEl>
                                          </p:spTgt>
                                        </p:tgtEl>
                                      </p:cBhvr>
                                    </p:animEffect>
                                    <p:anim calcmode="lin" valueType="num">
                                      <p:cBhvr>
                                        <p:cTn id="3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circle(in)">
                                      <p:cBhvr>
                                        <p:cTn id="37" dur="20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500"/>
                                        <p:tgtEl>
                                          <p:spTgt spid="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29768-F94A-466F-8ED0-E42FF77FCCF2}"/>
              </a:ext>
            </a:extLst>
          </p:cNvPr>
          <p:cNvSpPr>
            <a:spLocks noGrp="1"/>
          </p:cNvSpPr>
          <p:nvPr>
            <p:ph type="ctrTitle"/>
          </p:nvPr>
        </p:nvSpPr>
        <p:spPr>
          <a:xfrm>
            <a:off x="2897170" y="701464"/>
            <a:ext cx="6397658" cy="936444"/>
          </a:xfrm>
        </p:spPr>
        <p:txBody>
          <a:bodyPr>
            <a:normAutofit/>
          </a:bodyPr>
          <a:lstStyle/>
          <a:p>
            <a:r>
              <a:rPr lang="en-US" u="sng" dirty="0">
                <a:effectLst>
                  <a:outerShdw blurRad="38100" dist="38100" dir="2700000" algn="tl">
                    <a:srgbClr val="000000">
                      <a:alpha val="43137"/>
                    </a:srgbClr>
                  </a:outerShdw>
                </a:effectLst>
              </a:rPr>
              <a:t>The Adelie Penguin</a:t>
            </a:r>
          </a:p>
        </p:txBody>
      </p:sp>
      <p:sp>
        <p:nvSpPr>
          <p:cNvPr id="3" name="Subtitle 2">
            <a:extLst>
              <a:ext uri="{FF2B5EF4-FFF2-40B4-BE49-F238E27FC236}">
                <a16:creationId xmlns:a16="http://schemas.microsoft.com/office/drawing/2014/main" id="{D8867FAA-A7A6-4011-B166-B5ED17AABFD2}"/>
              </a:ext>
            </a:extLst>
          </p:cNvPr>
          <p:cNvSpPr>
            <a:spLocks noGrp="1"/>
          </p:cNvSpPr>
          <p:nvPr>
            <p:ph type="subTitle" idx="1"/>
          </p:nvPr>
        </p:nvSpPr>
        <p:spPr>
          <a:xfrm>
            <a:off x="2810757" y="2150310"/>
            <a:ext cx="6570483" cy="1655762"/>
          </a:xfrm>
        </p:spPr>
        <p:txBody>
          <a:bodyPr>
            <a:normAutofit/>
          </a:bodyPr>
          <a:lstStyle/>
          <a:p>
            <a:pPr marL="457200" indent="-457200" algn="l">
              <a:buAutoNum type="arabicPeriod"/>
            </a:pPr>
            <a:r>
              <a:rPr lang="en-US" dirty="0">
                <a:effectLst>
                  <a:outerShdw blurRad="38100" dist="38100" dir="2700000" algn="tl">
                    <a:srgbClr val="000000">
                      <a:alpha val="43137"/>
                    </a:srgbClr>
                  </a:outerShdw>
                </a:effectLst>
              </a:rPr>
              <a:t>Adelie penguins grow to about two feet in height.</a:t>
            </a:r>
          </a:p>
          <a:p>
            <a:pPr marL="457200" indent="-457200" algn="l">
              <a:buAutoNum type="arabicPeriod"/>
            </a:pPr>
            <a:r>
              <a:rPr lang="en-US" dirty="0">
                <a:effectLst>
                  <a:outerShdw blurRad="38100" dist="38100" dir="2700000" algn="tl">
                    <a:srgbClr val="000000">
                      <a:alpha val="43137"/>
                    </a:srgbClr>
                  </a:outerShdw>
                </a:effectLst>
              </a:rPr>
              <a:t>They build their nests out of pebbles, and lay two eggs.</a:t>
            </a:r>
          </a:p>
          <a:p>
            <a:pPr marL="457200" indent="-457200" algn="l">
              <a:buAutoNum type="arabicPeriod"/>
            </a:pPr>
            <a:r>
              <a:rPr lang="en-US" dirty="0">
                <a:effectLst>
                  <a:outerShdw blurRad="38100" dist="38100" dir="2700000" algn="tl">
                    <a:srgbClr val="000000">
                      <a:alpha val="43137"/>
                    </a:srgbClr>
                  </a:outerShdw>
                </a:effectLst>
              </a:rPr>
              <a:t>Both parents take turns keeping the eggs warm and feeding the chicks when they are hatched.</a:t>
            </a:r>
          </a:p>
        </p:txBody>
      </p:sp>
      <p:pic>
        <p:nvPicPr>
          <p:cNvPr id="4" name="Picture 3">
            <a:extLst>
              <a:ext uri="{FF2B5EF4-FFF2-40B4-BE49-F238E27FC236}">
                <a16:creationId xmlns:a16="http://schemas.microsoft.com/office/drawing/2014/main" id="{C7076D95-4C7B-4B11-91DA-A5655E51B22F}"/>
              </a:ext>
            </a:extLst>
          </p:cNvPr>
          <p:cNvPicPr>
            <a:picLocks noChangeAspect="1"/>
          </p:cNvPicPr>
          <p:nvPr/>
        </p:nvPicPr>
        <p:blipFill>
          <a:blip r:embed="rId2"/>
          <a:stretch>
            <a:fillRect/>
          </a:stretch>
        </p:blipFill>
        <p:spPr>
          <a:xfrm>
            <a:off x="0" y="3723588"/>
            <a:ext cx="4421171" cy="3086911"/>
          </a:xfrm>
          <a:prstGeom prst="rect">
            <a:avLst/>
          </a:prstGeom>
        </p:spPr>
      </p:pic>
      <p:pic>
        <p:nvPicPr>
          <p:cNvPr id="6" name="Picture 5">
            <a:extLst>
              <a:ext uri="{FF2B5EF4-FFF2-40B4-BE49-F238E27FC236}">
                <a16:creationId xmlns:a16="http://schemas.microsoft.com/office/drawing/2014/main" id="{5EEDB0EB-D41F-4B9F-942F-18737F57EC6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492738" y="3806072"/>
            <a:ext cx="4582998" cy="3347737"/>
          </a:xfrm>
          <a:prstGeom prst="rect">
            <a:avLst/>
          </a:prstGeom>
          <a:effectLst>
            <a:glow rad="127000">
              <a:schemeClr val="accent1"/>
            </a:glow>
          </a:effectLst>
        </p:spPr>
      </p:pic>
      <p:sp>
        <p:nvSpPr>
          <p:cNvPr id="7" name="TextBox 6">
            <a:extLst>
              <a:ext uri="{FF2B5EF4-FFF2-40B4-BE49-F238E27FC236}">
                <a16:creationId xmlns:a16="http://schemas.microsoft.com/office/drawing/2014/main" id="{FD4D9BB2-8783-437C-A28C-2D3E56B7C25C}"/>
              </a:ext>
            </a:extLst>
          </p:cNvPr>
          <p:cNvSpPr txBox="1"/>
          <p:nvPr/>
        </p:nvSpPr>
        <p:spPr>
          <a:xfrm>
            <a:off x="3657600" y="5210175"/>
            <a:ext cx="4876800" cy="230832"/>
          </a:xfrm>
          <a:prstGeom prst="rect">
            <a:avLst/>
          </a:prstGeom>
          <a:noFill/>
          <a:effectLst>
            <a:glow rad="127000">
              <a:schemeClr val="accent1">
                <a:alpha val="0"/>
              </a:schemeClr>
            </a:glow>
          </a:effectLst>
        </p:spPr>
        <p:txBody>
          <a:bodyPr wrap="square" rtlCol="0">
            <a:spAutoFit/>
          </a:bodyPr>
          <a:lstStyle/>
          <a:p>
            <a:r>
              <a:rPr lang="en-US" sz="900">
                <a:hlinkClick r:id="rId4" tooltip="https://commons.wikimedia.org/wiki/File:Antarctica_2013_Journey_to_the_Crystal_Desert_(8369519075).jpg"/>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429023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726DF-85EC-4B4E-A9FD-14540BEC05ED}"/>
              </a:ext>
            </a:extLst>
          </p:cNvPr>
          <p:cNvSpPr>
            <a:spLocks noGrp="1"/>
          </p:cNvSpPr>
          <p:nvPr>
            <p:ph type="ctrTitle"/>
          </p:nvPr>
        </p:nvSpPr>
        <p:spPr>
          <a:xfrm>
            <a:off x="2381228" y="732570"/>
            <a:ext cx="7429543" cy="977698"/>
          </a:xfrm>
        </p:spPr>
        <p:txBody>
          <a:bodyPr>
            <a:normAutofit/>
          </a:bodyPr>
          <a:lstStyle/>
          <a:p>
            <a:pPr algn="ctr"/>
            <a:r>
              <a:rPr lang="en-US" dirty="0"/>
              <a:t>The Little Blue Penguin</a:t>
            </a:r>
          </a:p>
        </p:txBody>
      </p:sp>
      <p:sp>
        <p:nvSpPr>
          <p:cNvPr id="3" name="Subtitle 2">
            <a:extLst>
              <a:ext uri="{FF2B5EF4-FFF2-40B4-BE49-F238E27FC236}">
                <a16:creationId xmlns:a16="http://schemas.microsoft.com/office/drawing/2014/main" id="{0829677C-8B98-434A-BE5A-C5048F2F8287}"/>
              </a:ext>
            </a:extLst>
          </p:cNvPr>
          <p:cNvSpPr>
            <a:spLocks noGrp="1"/>
          </p:cNvSpPr>
          <p:nvPr>
            <p:ph type="subTitle" idx="1"/>
          </p:nvPr>
        </p:nvSpPr>
        <p:spPr>
          <a:xfrm>
            <a:off x="2212531" y="1976937"/>
            <a:ext cx="7766936" cy="1294164"/>
          </a:xfrm>
        </p:spPr>
        <p:txBody>
          <a:bodyPr>
            <a:noAutofit/>
          </a:bodyPr>
          <a:lstStyle/>
          <a:p>
            <a:pPr marL="342900" indent="-342900" algn="l">
              <a:buFont typeface="+mj-lt"/>
              <a:buAutoNum type="arabicPeriod"/>
            </a:pPr>
            <a:r>
              <a:rPr lang="en-US" sz="1600" dirty="0"/>
              <a:t>The smallest penguin in the world is the Little Blue penguin.</a:t>
            </a:r>
          </a:p>
          <a:p>
            <a:pPr marL="342900" indent="-342900" algn="l">
              <a:buFont typeface="+mj-lt"/>
              <a:buAutoNum type="arabicPeriod"/>
            </a:pPr>
            <a:r>
              <a:rPr lang="en-US" sz="1600" dirty="0"/>
              <a:t>The Little Blue is only one foot tall.</a:t>
            </a:r>
          </a:p>
          <a:p>
            <a:pPr marL="342900" indent="-342900" algn="l">
              <a:buFont typeface="+mj-lt"/>
              <a:buAutoNum type="arabicPeriod"/>
            </a:pPr>
            <a:r>
              <a:rPr lang="en-US" sz="1600" dirty="0"/>
              <a:t>It nests along the southern coasts of Australia, New Zealand, and on the Australian islands of Tasmania.</a:t>
            </a:r>
          </a:p>
        </p:txBody>
      </p:sp>
      <p:pic>
        <p:nvPicPr>
          <p:cNvPr id="4" name="Picture 3">
            <a:extLst>
              <a:ext uri="{FF2B5EF4-FFF2-40B4-BE49-F238E27FC236}">
                <a16:creationId xmlns:a16="http://schemas.microsoft.com/office/drawing/2014/main" id="{AC9090F7-F76F-42AC-BF6A-8F1A41957B53}"/>
              </a:ext>
            </a:extLst>
          </p:cNvPr>
          <p:cNvPicPr>
            <a:picLocks noChangeAspect="1"/>
          </p:cNvPicPr>
          <p:nvPr/>
        </p:nvPicPr>
        <p:blipFill>
          <a:blip r:embed="rId2"/>
          <a:stretch>
            <a:fillRect/>
          </a:stretch>
        </p:blipFill>
        <p:spPr>
          <a:xfrm>
            <a:off x="0" y="3605212"/>
            <a:ext cx="4876800" cy="3252788"/>
          </a:xfrm>
          <a:prstGeom prst="rect">
            <a:avLst/>
          </a:prstGeom>
        </p:spPr>
      </p:pic>
      <p:pic>
        <p:nvPicPr>
          <p:cNvPr id="5" name="Picture 4">
            <a:extLst>
              <a:ext uri="{FF2B5EF4-FFF2-40B4-BE49-F238E27FC236}">
                <a16:creationId xmlns:a16="http://schemas.microsoft.com/office/drawing/2014/main" id="{313B65D6-B285-4759-A8B5-1F926D15BE27}"/>
              </a:ext>
            </a:extLst>
          </p:cNvPr>
          <p:cNvPicPr>
            <a:picLocks noChangeAspect="1"/>
          </p:cNvPicPr>
          <p:nvPr/>
        </p:nvPicPr>
        <p:blipFill>
          <a:blip r:embed="rId3"/>
          <a:stretch>
            <a:fillRect/>
          </a:stretch>
        </p:blipFill>
        <p:spPr>
          <a:xfrm>
            <a:off x="5533536" y="3833871"/>
            <a:ext cx="5099900" cy="2456201"/>
          </a:xfrm>
          <a:prstGeom prst="rect">
            <a:avLst/>
          </a:prstGeom>
        </p:spPr>
      </p:pic>
    </p:spTree>
    <p:extLst>
      <p:ext uri="{BB962C8B-B14F-4D97-AF65-F5344CB8AC3E}">
        <p14:creationId xmlns:p14="http://schemas.microsoft.com/office/powerpoint/2010/main" val="268992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anim calcmode="lin" valueType="num">
                                      <p:cBhvr>
                                        <p:cTn id="3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barn(inVertical)">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1000"/>
                                        <p:tgtEl>
                                          <p:spTgt spid="4"/>
                                        </p:tgtEl>
                                      </p:cBhvr>
                                    </p:animEffect>
                                    <p:anim calcmode="lin" valueType="num">
                                      <p:cBhvr>
                                        <p:cTn id="45" dur="1000" fill="hold"/>
                                        <p:tgtEl>
                                          <p:spTgt spid="4"/>
                                        </p:tgtEl>
                                        <p:attrNameLst>
                                          <p:attrName>ppt_x</p:attrName>
                                        </p:attrNameLst>
                                      </p:cBhvr>
                                      <p:tavLst>
                                        <p:tav tm="0">
                                          <p:val>
                                            <p:strVal val="#ppt_x"/>
                                          </p:val>
                                        </p:tav>
                                        <p:tav tm="100000">
                                          <p:val>
                                            <p:strVal val="#ppt_x"/>
                                          </p:val>
                                        </p:tav>
                                      </p:tavLst>
                                    </p:anim>
                                    <p:anim calcmode="lin" valueType="num">
                                      <p:cBhvr>
                                        <p:cTn id="4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47877-C927-4F91-948D-B021B2FDF3B6}"/>
              </a:ext>
            </a:extLst>
          </p:cNvPr>
          <p:cNvSpPr>
            <a:spLocks noGrp="1"/>
          </p:cNvSpPr>
          <p:nvPr>
            <p:ph type="ctrTitle"/>
          </p:nvPr>
        </p:nvSpPr>
        <p:spPr>
          <a:xfrm>
            <a:off x="3649134" y="2695267"/>
            <a:ext cx="5595482" cy="370564"/>
          </a:xfrm>
        </p:spPr>
        <p:txBody>
          <a:bodyPr>
            <a:normAutofit fontScale="90000"/>
          </a:bodyPr>
          <a:lstStyle/>
          <a:p>
            <a:pPr algn="ctr"/>
            <a:r>
              <a:rPr lang="en-US" dirty="0"/>
              <a:t>The King Penguin</a:t>
            </a:r>
            <a:br>
              <a:rPr lang="en-US" dirty="0"/>
            </a:br>
            <a:endParaRPr lang="en-US" dirty="0"/>
          </a:p>
        </p:txBody>
      </p:sp>
      <p:sp>
        <p:nvSpPr>
          <p:cNvPr id="3" name="Subtitle 2">
            <a:extLst>
              <a:ext uri="{FF2B5EF4-FFF2-40B4-BE49-F238E27FC236}">
                <a16:creationId xmlns:a16="http://schemas.microsoft.com/office/drawing/2014/main" id="{6789BA07-F05B-49FD-8FD1-EF618E3DDECF}"/>
              </a:ext>
            </a:extLst>
          </p:cNvPr>
          <p:cNvSpPr>
            <a:spLocks noGrp="1"/>
          </p:cNvSpPr>
          <p:nvPr>
            <p:ph type="subTitle" idx="1"/>
          </p:nvPr>
        </p:nvSpPr>
        <p:spPr>
          <a:xfrm>
            <a:off x="2551813" y="2880549"/>
            <a:ext cx="8325293" cy="1372473"/>
          </a:xfrm>
        </p:spPr>
        <p:txBody>
          <a:bodyPr>
            <a:normAutofit fontScale="92500" lnSpcReduction="10000"/>
          </a:bodyPr>
          <a:lstStyle/>
          <a:p>
            <a:pPr marL="342900" indent="-342900" algn="ctr">
              <a:buFont typeface="+mj-lt"/>
              <a:buAutoNum type="arabicPeriod"/>
            </a:pPr>
            <a:r>
              <a:rPr lang="en-US" dirty="0"/>
              <a:t>The King penguin is the second largest penguin.</a:t>
            </a:r>
          </a:p>
          <a:p>
            <a:pPr marL="342900" indent="-342900" algn="ctr">
              <a:buFont typeface="+mj-lt"/>
              <a:buAutoNum type="arabicPeriod"/>
            </a:pPr>
            <a:r>
              <a:rPr lang="en-US" dirty="0"/>
              <a:t>The Kings has patches of orange feathers near its ears.</a:t>
            </a:r>
          </a:p>
          <a:p>
            <a:pPr marL="342900" indent="-342900" algn="ctr">
              <a:buFont typeface="+mj-lt"/>
              <a:buAutoNum type="arabicPeriod"/>
            </a:pPr>
            <a:r>
              <a:rPr lang="en-US" dirty="0"/>
              <a:t>The Kings raise their young during the summer on the islands surrounding Antarctica.</a:t>
            </a:r>
          </a:p>
          <a:p>
            <a:pPr marL="342900" indent="-342900" algn="ctr">
              <a:buFont typeface="+mj-lt"/>
              <a:buAutoNum type="arabicPeriod"/>
            </a:pPr>
            <a:endParaRPr lang="en-US" dirty="0"/>
          </a:p>
        </p:txBody>
      </p:sp>
      <p:pic>
        <p:nvPicPr>
          <p:cNvPr id="4" name="Picture 3">
            <a:extLst>
              <a:ext uri="{FF2B5EF4-FFF2-40B4-BE49-F238E27FC236}">
                <a16:creationId xmlns:a16="http://schemas.microsoft.com/office/drawing/2014/main" id="{37E3E0A6-B713-44ED-9880-AB5162E1537C}"/>
              </a:ext>
            </a:extLst>
          </p:cNvPr>
          <p:cNvPicPr>
            <a:picLocks noChangeAspect="1"/>
          </p:cNvPicPr>
          <p:nvPr/>
        </p:nvPicPr>
        <p:blipFill>
          <a:blip r:embed="rId2"/>
          <a:stretch>
            <a:fillRect/>
          </a:stretch>
        </p:blipFill>
        <p:spPr>
          <a:xfrm>
            <a:off x="1923604" y="3891516"/>
            <a:ext cx="3609608" cy="2966484"/>
          </a:xfrm>
          <a:prstGeom prst="rect">
            <a:avLst/>
          </a:prstGeom>
        </p:spPr>
      </p:pic>
    </p:spTree>
    <p:extLst>
      <p:ext uri="{BB962C8B-B14F-4D97-AF65-F5344CB8AC3E}">
        <p14:creationId xmlns:p14="http://schemas.microsoft.com/office/powerpoint/2010/main" val="114859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09B62-73EC-4092-BDC0-7E5CA57AB177}"/>
              </a:ext>
            </a:extLst>
          </p:cNvPr>
          <p:cNvSpPr>
            <a:spLocks noGrp="1"/>
          </p:cNvSpPr>
          <p:nvPr>
            <p:ph type="ctrTitle"/>
          </p:nvPr>
        </p:nvSpPr>
        <p:spPr>
          <a:xfrm>
            <a:off x="1847309" y="1160865"/>
            <a:ext cx="7766936" cy="1646302"/>
          </a:xfrm>
        </p:spPr>
        <p:txBody>
          <a:bodyPr/>
          <a:lstStyle/>
          <a:p>
            <a:pPr algn="ctr"/>
            <a:r>
              <a:rPr lang="en-US" dirty="0"/>
              <a:t>The Crested Penguin</a:t>
            </a:r>
          </a:p>
        </p:txBody>
      </p:sp>
      <p:sp>
        <p:nvSpPr>
          <p:cNvPr id="3" name="Subtitle 2">
            <a:extLst>
              <a:ext uri="{FF2B5EF4-FFF2-40B4-BE49-F238E27FC236}">
                <a16:creationId xmlns:a16="http://schemas.microsoft.com/office/drawing/2014/main" id="{25716B86-FF5E-4F10-B290-E7D3E77E7933}"/>
              </a:ext>
            </a:extLst>
          </p:cNvPr>
          <p:cNvSpPr>
            <a:spLocks noGrp="1"/>
          </p:cNvSpPr>
          <p:nvPr>
            <p:ph type="subTitle" idx="1"/>
          </p:nvPr>
        </p:nvSpPr>
        <p:spPr>
          <a:xfrm>
            <a:off x="1847309" y="2807167"/>
            <a:ext cx="7766936" cy="1562814"/>
          </a:xfrm>
        </p:spPr>
        <p:txBody>
          <a:bodyPr/>
          <a:lstStyle/>
          <a:p>
            <a:pPr marL="342900" indent="-342900" algn="ctr">
              <a:buFont typeface="+mj-lt"/>
              <a:buAutoNum type="arabicPeriod"/>
            </a:pPr>
            <a:r>
              <a:rPr lang="en-US" dirty="0"/>
              <a:t>There are six different species of Crested penguins.</a:t>
            </a:r>
          </a:p>
          <a:p>
            <a:pPr marL="342900" indent="-342900" algn="ctr">
              <a:buFont typeface="+mj-lt"/>
              <a:buAutoNum type="arabicPeriod"/>
            </a:pPr>
            <a:r>
              <a:rPr lang="en-US" dirty="0"/>
              <a:t>Crested penguins live on the islands south of South America, Africa, Australia, and New Zealand.</a:t>
            </a:r>
          </a:p>
          <a:p>
            <a:pPr marL="342900" indent="-342900" algn="ctr">
              <a:buFont typeface="+mj-lt"/>
              <a:buAutoNum type="arabicPeriod"/>
            </a:pPr>
            <a:r>
              <a:rPr lang="en-US" dirty="0"/>
              <a:t>Crested penguins vary in a size from one to two feet tall.</a:t>
            </a:r>
          </a:p>
          <a:p>
            <a:pPr marL="342900" indent="-342900" algn="ctr">
              <a:buFont typeface="+mj-lt"/>
              <a:buAutoNum type="arabicPeriod"/>
            </a:pPr>
            <a:endParaRPr lang="en-US" dirty="0"/>
          </a:p>
        </p:txBody>
      </p:sp>
      <p:pic>
        <p:nvPicPr>
          <p:cNvPr id="4" name="Picture 3">
            <a:extLst>
              <a:ext uri="{FF2B5EF4-FFF2-40B4-BE49-F238E27FC236}">
                <a16:creationId xmlns:a16="http://schemas.microsoft.com/office/drawing/2014/main" id="{45C62D35-E3F9-4B9B-926C-37DF9CFF7B9D}"/>
              </a:ext>
            </a:extLst>
          </p:cNvPr>
          <p:cNvPicPr>
            <a:picLocks noChangeAspect="1"/>
          </p:cNvPicPr>
          <p:nvPr/>
        </p:nvPicPr>
        <p:blipFill>
          <a:blip r:embed="rId2"/>
          <a:stretch>
            <a:fillRect/>
          </a:stretch>
        </p:blipFill>
        <p:spPr>
          <a:xfrm>
            <a:off x="868980" y="4310188"/>
            <a:ext cx="3883773" cy="2547811"/>
          </a:xfrm>
          <a:prstGeom prst="rect">
            <a:avLst/>
          </a:prstGeom>
        </p:spPr>
      </p:pic>
    </p:spTree>
    <p:extLst>
      <p:ext uri="{BB962C8B-B14F-4D97-AF65-F5344CB8AC3E}">
        <p14:creationId xmlns:p14="http://schemas.microsoft.com/office/powerpoint/2010/main" val="341620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anim calcmode="lin" valueType="num">
                                      <p:cBhvr>
                                        <p:cTn id="23"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4"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AE8A2-3A00-4782-8C9F-63647659EA3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20900162">
            <a:off x="255175" y="3474237"/>
            <a:ext cx="4423132" cy="2976111"/>
          </a:xfrm>
          <a:prstGeom prst="rect">
            <a:avLst/>
          </a:prstGeom>
        </p:spPr>
      </p:pic>
      <p:pic>
        <p:nvPicPr>
          <p:cNvPr id="5" name="Picture 4">
            <a:extLst>
              <a:ext uri="{FF2B5EF4-FFF2-40B4-BE49-F238E27FC236}">
                <a16:creationId xmlns:a16="http://schemas.microsoft.com/office/drawing/2014/main" id="{B588DDF8-48DC-45B7-9EED-1A29038636D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21420459">
            <a:off x="1551449" y="206965"/>
            <a:ext cx="7560054" cy="2648036"/>
          </a:xfrm>
          <a:prstGeom prst="rect">
            <a:avLst/>
          </a:prstGeom>
        </p:spPr>
      </p:pic>
      <p:sp>
        <p:nvSpPr>
          <p:cNvPr id="6" name="TextBox 5">
            <a:extLst>
              <a:ext uri="{FF2B5EF4-FFF2-40B4-BE49-F238E27FC236}">
                <a16:creationId xmlns:a16="http://schemas.microsoft.com/office/drawing/2014/main" id="{4276823F-FEA8-4E51-B67D-83E0B8DE5968}"/>
              </a:ext>
            </a:extLst>
          </p:cNvPr>
          <p:cNvSpPr txBox="1"/>
          <p:nvPr/>
        </p:nvSpPr>
        <p:spPr>
          <a:xfrm rot="21352888">
            <a:off x="5309484" y="3109090"/>
            <a:ext cx="1700611" cy="1938992"/>
          </a:xfrm>
          <a:prstGeom prst="rect">
            <a:avLst/>
          </a:prstGeom>
          <a:noFill/>
        </p:spPr>
        <p:txBody>
          <a:bodyPr wrap="square" rtlCol="0">
            <a:spAutoFit/>
          </a:bodyPr>
          <a:lstStyle/>
          <a:p>
            <a:r>
              <a:rPr lang="en-US" sz="6000" b="1" dirty="0"/>
              <a:t>The END</a:t>
            </a:r>
          </a:p>
        </p:txBody>
      </p:sp>
      <p:pic>
        <p:nvPicPr>
          <p:cNvPr id="8" name="Picture 7">
            <a:extLst>
              <a:ext uri="{FF2B5EF4-FFF2-40B4-BE49-F238E27FC236}">
                <a16:creationId xmlns:a16="http://schemas.microsoft.com/office/drawing/2014/main" id="{B5C3C89F-1130-4AD0-8CCB-A390472FB27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418502">
            <a:off x="8009431" y="3520709"/>
            <a:ext cx="4141412" cy="3106059"/>
          </a:xfrm>
          <a:prstGeom prst="rect">
            <a:avLst/>
          </a:prstGeom>
        </p:spPr>
      </p:pic>
    </p:spTree>
    <p:extLst>
      <p:ext uri="{BB962C8B-B14F-4D97-AF65-F5344CB8AC3E}">
        <p14:creationId xmlns:p14="http://schemas.microsoft.com/office/powerpoint/2010/main" val="3817878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F06D7-B610-4FA3-B92C-BB2645BF347A}"/>
              </a:ext>
            </a:extLst>
          </p:cNvPr>
          <p:cNvSpPr>
            <a:spLocks noGrp="1"/>
          </p:cNvSpPr>
          <p:nvPr>
            <p:ph type="ctrTitle"/>
          </p:nvPr>
        </p:nvSpPr>
        <p:spPr>
          <a:xfrm>
            <a:off x="2271860" y="197963"/>
            <a:ext cx="7648280" cy="964726"/>
          </a:xfrm>
        </p:spPr>
        <p:txBody>
          <a:bodyPr>
            <a:normAutofit/>
          </a:bodyPr>
          <a:lstStyle/>
          <a:p>
            <a:r>
              <a:rPr lang="en-US" u="sng" dirty="0">
                <a:effectLst>
                  <a:outerShdw blurRad="38100" dist="38100" dir="2700000" algn="tl">
                    <a:srgbClr val="000000">
                      <a:alpha val="43137"/>
                    </a:srgbClr>
                  </a:outerShdw>
                </a:effectLst>
                <a:latin typeface="Bell MT" panose="02020503060305020303" pitchFamily="18" charset="0"/>
              </a:rPr>
              <a:t>Where do They Live?</a:t>
            </a:r>
          </a:p>
        </p:txBody>
      </p:sp>
      <p:sp>
        <p:nvSpPr>
          <p:cNvPr id="3" name="Subtitle 2">
            <a:extLst>
              <a:ext uri="{FF2B5EF4-FFF2-40B4-BE49-F238E27FC236}">
                <a16:creationId xmlns:a16="http://schemas.microsoft.com/office/drawing/2014/main" id="{C544DF59-D6DE-401F-B422-DA327A945516}"/>
              </a:ext>
            </a:extLst>
          </p:cNvPr>
          <p:cNvSpPr>
            <a:spLocks noGrp="1"/>
          </p:cNvSpPr>
          <p:nvPr>
            <p:ph type="subTitle" idx="1"/>
          </p:nvPr>
        </p:nvSpPr>
        <p:spPr>
          <a:xfrm>
            <a:off x="1448585" y="1358458"/>
            <a:ext cx="9703324" cy="1186780"/>
          </a:xfrm>
        </p:spPr>
        <p:txBody>
          <a:bodyPr>
            <a:noAutofit/>
          </a:bodyPr>
          <a:lstStyle/>
          <a:p>
            <a:r>
              <a:rPr lang="en-US" sz="3200" dirty="0">
                <a:effectLst>
                  <a:outerShdw blurRad="38100" dist="38100" dir="2700000" algn="tl">
                    <a:srgbClr val="000000">
                      <a:alpha val="43137"/>
                    </a:srgbClr>
                  </a:outerShdw>
                </a:effectLst>
                <a:latin typeface="Bell MT" panose="02020503060305020303" pitchFamily="18" charset="0"/>
              </a:rPr>
              <a:t>Most penguins live in the Galapagos Islands and in Australia, New Zealand, Africa, South America, and the islands that surround Antarctica. They also live on Antarctica itself.</a:t>
            </a:r>
          </a:p>
        </p:txBody>
      </p:sp>
      <p:sp>
        <p:nvSpPr>
          <p:cNvPr id="4" name="Rectangle 3">
            <a:extLst>
              <a:ext uri="{FF2B5EF4-FFF2-40B4-BE49-F238E27FC236}">
                <a16:creationId xmlns:a16="http://schemas.microsoft.com/office/drawing/2014/main" id="{843CDFA5-24DE-4812-B4A1-D57DA7D87690}"/>
              </a:ext>
            </a:extLst>
          </p:cNvPr>
          <p:cNvSpPr/>
          <p:nvPr/>
        </p:nvSpPr>
        <p:spPr>
          <a:xfrm>
            <a:off x="12192000" y="6519446"/>
            <a:ext cx="880933" cy="338554"/>
          </a:xfrm>
          <a:prstGeom prst="rect">
            <a:avLst/>
          </a:prstGeom>
        </p:spPr>
        <p:txBody>
          <a:bodyPr wrap="square">
            <a:spAutoFit/>
          </a:bodyPr>
          <a:lstStyle/>
          <a:p>
            <a:r>
              <a:rPr lang="en-US" sz="800" dirty="0">
                <a:latin typeface="Bell MT" panose="02020503060305020303" pitchFamily="18" charset="0"/>
              </a:rPr>
              <a:t>Where do They Live</a:t>
            </a:r>
            <a:endParaRPr lang="en-US" sz="800" dirty="0"/>
          </a:p>
        </p:txBody>
      </p:sp>
      <p:pic>
        <p:nvPicPr>
          <p:cNvPr id="5" name="Picture 4">
            <a:extLst>
              <a:ext uri="{FF2B5EF4-FFF2-40B4-BE49-F238E27FC236}">
                <a16:creationId xmlns:a16="http://schemas.microsoft.com/office/drawing/2014/main" id="{0513540B-FFFE-4B0A-AA7A-4D98CEF31837}"/>
              </a:ext>
            </a:extLst>
          </p:cNvPr>
          <p:cNvPicPr>
            <a:picLocks noChangeAspect="1"/>
          </p:cNvPicPr>
          <p:nvPr/>
        </p:nvPicPr>
        <p:blipFill>
          <a:blip r:embed="rId2"/>
          <a:stretch>
            <a:fillRect/>
          </a:stretch>
        </p:blipFill>
        <p:spPr>
          <a:xfrm>
            <a:off x="1776283" y="2870499"/>
            <a:ext cx="6047710" cy="3987501"/>
          </a:xfrm>
          <a:prstGeom prst="rect">
            <a:avLst/>
          </a:prstGeom>
        </p:spPr>
      </p:pic>
    </p:spTree>
    <p:extLst>
      <p:ext uri="{BB962C8B-B14F-4D97-AF65-F5344CB8AC3E}">
        <p14:creationId xmlns:p14="http://schemas.microsoft.com/office/powerpoint/2010/main" val="170712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10064-FFCA-4169-B731-8FCB97DB4B5F}"/>
              </a:ext>
            </a:extLst>
          </p:cNvPr>
          <p:cNvSpPr>
            <a:spLocks noGrp="1"/>
          </p:cNvSpPr>
          <p:nvPr>
            <p:ph type="ctrTitle"/>
          </p:nvPr>
        </p:nvSpPr>
        <p:spPr>
          <a:xfrm>
            <a:off x="2482391" y="443060"/>
            <a:ext cx="7227216" cy="1058994"/>
          </a:xfrm>
        </p:spPr>
        <p:txBody>
          <a:bodyPr>
            <a:normAutofit/>
          </a:bodyPr>
          <a:lstStyle/>
          <a:p>
            <a:r>
              <a:rPr lang="en-US" u="sng" dirty="0">
                <a:effectLst>
                  <a:outerShdw blurRad="38100" dist="38100" dir="2700000" algn="tl">
                    <a:srgbClr val="000000">
                      <a:alpha val="43137"/>
                    </a:srgbClr>
                  </a:outerShdw>
                </a:effectLst>
                <a:latin typeface="Bell MT" panose="02020503060305020303" pitchFamily="18" charset="0"/>
              </a:rPr>
              <a:t>Why are They Black?</a:t>
            </a:r>
          </a:p>
        </p:txBody>
      </p:sp>
      <p:sp>
        <p:nvSpPr>
          <p:cNvPr id="3" name="Subtitle 2">
            <a:extLst>
              <a:ext uri="{FF2B5EF4-FFF2-40B4-BE49-F238E27FC236}">
                <a16:creationId xmlns:a16="http://schemas.microsoft.com/office/drawing/2014/main" id="{FC28ED51-468B-49F5-AB11-D24F038535D8}"/>
              </a:ext>
            </a:extLst>
          </p:cNvPr>
          <p:cNvSpPr>
            <a:spLocks noGrp="1"/>
          </p:cNvSpPr>
          <p:nvPr>
            <p:ph type="subTitle" idx="1"/>
          </p:nvPr>
        </p:nvSpPr>
        <p:spPr>
          <a:xfrm>
            <a:off x="2890885" y="1749171"/>
            <a:ext cx="6410227" cy="1679829"/>
          </a:xfrm>
        </p:spPr>
        <p:txBody>
          <a:bodyPr>
            <a:normAutofit/>
          </a:bodyPr>
          <a:lstStyle/>
          <a:p>
            <a:r>
              <a:rPr lang="en-US" dirty="0">
                <a:effectLst>
                  <a:outerShdw blurRad="38100" dist="38100" dir="2700000" algn="tl">
                    <a:srgbClr val="000000">
                      <a:alpha val="43137"/>
                    </a:srgbClr>
                  </a:outerShdw>
                </a:effectLst>
              </a:rPr>
              <a:t>The reason why penguins have black on there back is because when predators on the ocean surface look down, the black blends in with the dark dirt so the predators do not see the penguin. </a:t>
            </a:r>
            <a:r>
              <a:rPr lang="en-US" dirty="0"/>
              <a:t> </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9A160BAF-E0DB-4F1C-AB4E-8E6609849F57}"/>
                  </a:ext>
                </a:extLst>
              </p14:cNvPr>
              <p14:cNvContentPartPr/>
              <p14:nvPr/>
            </p14:nvContentPartPr>
            <p14:xfrm>
              <a:off x="432872" y="-490877"/>
              <a:ext cx="360" cy="360"/>
            </p14:xfrm>
          </p:contentPart>
        </mc:Choice>
        <mc:Fallback xmlns="">
          <p:pic>
            <p:nvPicPr>
              <p:cNvPr id="6" name="Ink 5">
                <a:extLst>
                  <a:ext uri="{FF2B5EF4-FFF2-40B4-BE49-F238E27FC236}">
                    <a16:creationId xmlns:a16="http://schemas.microsoft.com/office/drawing/2014/main" id="{9A160BAF-E0DB-4F1C-AB4E-8E6609849F57}"/>
                  </a:ext>
                </a:extLst>
              </p:cNvPr>
              <p:cNvPicPr/>
              <p:nvPr/>
            </p:nvPicPr>
            <p:blipFill>
              <a:blip r:embed="rId3"/>
              <a:stretch>
                <a:fillRect/>
              </a:stretch>
            </p:blipFill>
            <p:spPr>
              <a:xfrm>
                <a:off x="343232" y="-670517"/>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829C7408-D86D-49C8-BD4F-FEB6F3DD77CA}"/>
                  </a:ext>
                </a:extLst>
              </p14:cNvPr>
              <p14:cNvContentPartPr/>
              <p14:nvPr/>
            </p14:nvContentPartPr>
            <p14:xfrm>
              <a:off x="432872" y="-490877"/>
              <a:ext cx="360" cy="360"/>
            </p14:xfrm>
          </p:contentPart>
        </mc:Choice>
        <mc:Fallback xmlns="">
          <p:pic>
            <p:nvPicPr>
              <p:cNvPr id="7" name="Ink 6">
                <a:extLst>
                  <a:ext uri="{FF2B5EF4-FFF2-40B4-BE49-F238E27FC236}">
                    <a16:creationId xmlns:a16="http://schemas.microsoft.com/office/drawing/2014/main" id="{829C7408-D86D-49C8-BD4F-FEB6F3DD77CA}"/>
                  </a:ext>
                </a:extLst>
              </p:cNvPr>
              <p:cNvPicPr/>
              <p:nvPr/>
            </p:nvPicPr>
            <p:blipFill>
              <a:blip r:embed="rId3"/>
              <a:stretch>
                <a:fillRect/>
              </a:stretch>
            </p:blipFill>
            <p:spPr>
              <a:xfrm>
                <a:off x="343232" y="-670517"/>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9CCC45AB-7F13-4F0F-B773-67B6465C8D33}"/>
                  </a:ext>
                </a:extLst>
              </p14:cNvPr>
              <p14:cNvContentPartPr/>
              <p14:nvPr/>
            </p14:nvContentPartPr>
            <p14:xfrm>
              <a:off x="423872" y="-490877"/>
              <a:ext cx="360" cy="360"/>
            </p14:xfrm>
          </p:contentPart>
        </mc:Choice>
        <mc:Fallback xmlns="">
          <p:pic>
            <p:nvPicPr>
              <p:cNvPr id="8" name="Ink 7">
                <a:extLst>
                  <a:ext uri="{FF2B5EF4-FFF2-40B4-BE49-F238E27FC236}">
                    <a16:creationId xmlns:a16="http://schemas.microsoft.com/office/drawing/2014/main" id="{9CCC45AB-7F13-4F0F-B773-67B6465C8D33}"/>
                  </a:ext>
                </a:extLst>
              </p:cNvPr>
              <p:cNvPicPr/>
              <p:nvPr/>
            </p:nvPicPr>
            <p:blipFill>
              <a:blip r:embed="rId3"/>
              <a:stretch>
                <a:fillRect/>
              </a:stretch>
            </p:blipFill>
            <p:spPr>
              <a:xfrm>
                <a:off x="334232" y="-670517"/>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7888D2E7-4ED2-4827-8770-4C0B3AFF528E}"/>
                  </a:ext>
                </a:extLst>
              </p14:cNvPr>
              <p14:cNvContentPartPr/>
              <p14:nvPr/>
            </p14:nvContentPartPr>
            <p14:xfrm>
              <a:off x="423872" y="-490877"/>
              <a:ext cx="360" cy="360"/>
            </p14:xfrm>
          </p:contentPart>
        </mc:Choice>
        <mc:Fallback xmlns="">
          <p:pic>
            <p:nvPicPr>
              <p:cNvPr id="9" name="Ink 8">
                <a:extLst>
                  <a:ext uri="{FF2B5EF4-FFF2-40B4-BE49-F238E27FC236}">
                    <a16:creationId xmlns:a16="http://schemas.microsoft.com/office/drawing/2014/main" id="{7888D2E7-4ED2-4827-8770-4C0B3AFF528E}"/>
                  </a:ext>
                </a:extLst>
              </p:cNvPr>
              <p:cNvPicPr/>
              <p:nvPr/>
            </p:nvPicPr>
            <p:blipFill>
              <a:blip r:embed="rId3"/>
              <a:stretch>
                <a:fillRect/>
              </a:stretch>
            </p:blipFill>
            <p:spPr>
              <a:xfrm>
                <a:off x="334232" y="-670517"/>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E87C2C02-2180-4359-AC9F-FF2581A55CE2}"/>
                  </a:ext>
                </a:extLst>
              </p14:cNvPr>
              <p14:cNvContentPartPr/>
              <p14:nvPr/>
            </p14:nvContentPartPr>
            <p14:xfrm>
              <a:off x="423872" y="-490877"/>
              <a:ext cx="360" cy="360"/>
            </p14:xfrm>
          </p:contentPart>
        </mc:Choice>
        <mc:Fallback xmlns="">
          <p:pic>
            <p:nvPicPr>
              <p:cNvPr id="10" name="Ink 9">
                <a:extLst>
                  <a:ext uri="{FF2B5EF4-FFF2-40B4-BE49-F238E27FC236}">
                    <a16:creationId xmlns:a16="http://schemas.microsoft.com/office/drawing/2014/main" id="{E87C2C02-2180-4359-AC9F-FF2581A55CE2}"/>
                  </a:ext>
                </a:extLst>
              </p:cNvPr>
              <p:cNvPicPr/>
              <p:nvPr/>
            </p:nvPicPr>
            <p:blipFill>
              <a:blip r:embed="rId3"/>
              <a:stretch>
                <a:fillRect/>
              </a:stretch>
            </p:blipFill>
            <p:spPr>
              <a:xfrm>
                <a:off x="334232" y="-670517"/>
                <a:ext cx="180000" cy="360000"/>
              </a:xfrm>
              <a:prstGeom prst="rect">
                <a:avLst/>
              </a:prstGeom>
            </p:spPr>
          </p:pic>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38E7EF4-42D2-4904-868D-EA8033DB8EDC}"/>
                  </a:ext>
                </a:extLst>
              </p:cNvPr>
              <p:cNvSpPr txBox="1"/>
              <p:nvPr/>
            </p:nvSpPr>
            <p:spPr>
              <a:xfrm>
                <a:off x="-1970202" y="5929460"/>
                <a:ext cx="282805" cy="24340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smtClean="0">
                          <a:latin typeface="Cambria Math" panose="02040503050406030204" pitchFamily="18" charset="0"/>
                        </a:rPr>
                        <m:t>11</m:t>
                      </m:r>
                      <m:r>
                        <a:rPr lang="en-US" sz="800" i="0" smtClean="0">
                          <a:solidFill>
                            <a:schemeClr val="tx1"/>
                          </a:solidFill>
                          <a:latin typeface="Cambria Math" panose="02040503050406030204" pitchFamily="18" charset="0"/>
                        </a:rPr>
                        <m:t>÷</m:t>
                      </m:r>
                      <m:r>
                        <a:rPr lang="en-US" sz="800" i="0">
                          <a:latin typeface="Cambria Math" panose="02040503050406030204" pitchFamily="18" charset="0"/>
                        </a:rPr>
                        <m:t>0=</m:t>
                      </m:r>
                    </m:oMath>
                  </m:oMathPara>
                </a14:m>
                <a:endParaRPr lang="en-US" sz="800" dirty="0"/>
              </a:p>
            </p:txBody>
          </p:sp>
        </mc:Choice>
        <mc:Fallback xmlns="">
          <p:sp>
            <p:nvSpPr>
              <p:cNvPr id="11" name="TextBox 10">
                <a:extLst>
                  <a:ext uri="{FF2B5EF4-FFF2-40B4-BE49-F238E27FC236}">
                    <a16:creationId xmlns:a16="http://schemas.microsoft.com/office/drawing/2014/main" id="{738E7EF4-42D2-4904-868D-EA8033DB8EDC}"/>
                  </a:ext>
                </a:extLst>
              </p:cNvPr>
              <p:cNvSpPr txBox="1">
                <a:spLocks noRot="1" noChangeAspect="1" noMove="1" noResize="1" noEditPoints="1" noAdjustHandles="1" noChangeArrowheads="1" noChangeShapeType="1" noTextEdit="1"/>
              </p:cNvSpPr>
              <p:nvPr/>
            </p:nvSpPr>
            <p:spPr>
              <a:xfrm>
                <a:off x="-1970202" y="5929460"/>
                <a:ext cx="282805" cy="243400"/>
              </a:xfrm>
              <a:prstGeom prst="rect">
                <a:avLst/>
              </a:prstGeom>
              <a:blipFill>
                <a:blip r:embed="rId8"/>
                <a:stretch>
                  <a:fillRect l="-8696" r="-6522" b="-500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CEE57CD-D5FC-441E-A1B1-F7D0853AA869}"/>
              </a:ext>
            </a:extLst>
          </p:cNvPr>
          <p:cNvPicPr>
            <a:picLocks noChangeAspect="1"/>
          </p:cNvPicPr>
          <p:nvPr/>
        </p:nvPicPr>
        <p:blipFill>
          <a:blip r:embed="rId9"/>
          <a:stretch>
            <a:fillRect/>
          </a:stretch>
        </p:blipFill>
        <p:spPr>
          <a:xfrm>
            <a:off x="1612605" y="2700010"/>
            <a:ext cx="5447414" cy="3634447"/>
          </a:xfrm>
          <a:prstGeom prst="rect">
            <a:avLst/>
          </a:prstGeom>
        </p:spPr>
      </p:pic>
    </p:spTree>
    <p:extLst>
      <p:ext uri="{BB962C8B-B14F-4D97-AF65-F5344CB8AC3E}">
        <p14:creationId xmlns:p14="http://schemas.microsoft.com/office/powerpoint/2010/main" val="22229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DD61-C5D4-4975-A164-2F364B6CB4D5}"/>
              </a:ext>
            </a:extLst>
          </p:cNvPr>
          <p:cNvSpPr>
            <a:spLocks noGrp="1"/>
          </p:cNvSpPr>
          <p:nvPr>
            <p:ph type="ctrTitle"/>
          </p:nvPr>
        </p:nvSpPr>
        <p:spPr>
          <a:xfrm>
            <a:off x="4953181" y="757980"/>
            <a:ext cx="2285635" cy="842177"/>
          </a:xfrm>
        </p:spPr>
        <p:txBody>
          <a:bodyPr>
            <a:normAutofit fontScale="90000"/>
          </a:bodyPr>
          <a:lstStyle/>
          <a:p>
            <a:r>
              <a:rPr lang="en-US" u="sng" dirty="0">
                <a:effectLst>
                  <a:outerShdw blurRad="38100" dist="38100" dir="2700000" algn="tl">
                    <a:srgbClr val="000000">
                      <a:alpha val="43137"/>
                    </a:srgbClr>
                  </a:outerShdw>
                </a:effectLst>
                <a:latin typeface="Bell MT" panose="02020503060305020303" pitchFamily="18" charset="0"/>
              </a:rPr>
              <a:t>Wings?</a:t>
            </a:r>
          </a:p>
        </p:txBody>
      </p:sp>
      <p:sp>
        <p:nvSpPr>
          <p:cNvPr id="3" name="Subtitle 2">
            <a:extLst>
              <a:ext uri="{FF2B5EF4-FFF2-40B4-BE49-F238E27FC236}">
                <a16:creationId xmlns:a16="http://schemas.microsoft.com/office/drawing/2014/main" id="{AE32C3A5-3DA5-4158-A867-A2E7B849FDA7}"/>
              </a:ext>
            </a:extLst>
          </p:cNvPr>
          <p:cNvSpPr>
            <a:spLocks noGrp="1"/>
          </p:cNvSpPr>
          <p:nvPr>
            <p:ph type="subTitle" idx="1"/>
          </p:nvPr>
        </p:nvSpPr>
        <p:spPr>
          <a:xfrm>
            <a:off x="3907410" y="2213941"/>
            <a:ext cx="4377179" cy="1849011"/>
          </a:xfrm>
        </p:spPr>
        <p:txBody>
          <a:bodyPr>
            <a:normAutofit/>
          </a:bodyPr>
          <a:lstStyle/>
          <a:p>
            <a:r>
              <a:rPr lang="en-US" dirty="0">
                <a:effectLst>
                  <a:outerShdw blurRad="38100" dist="38100" dir="2700000" algn="tl">
                    <a:srgbClr val="000000">
                      <a:alpha val="43137"/>
                    </a:srgbClr>
                  </a:outerShdw>
                </a:effectLst>
              </a:rPr>
              <a:t>Penguins wings are hard and can not bend. That is the main reason why they can not fly. There wing is made for swimming . There wing is mostly called a flipper.</a:t>
            </a:r>
          </a:p>
        </p:txBody>
      </p:sp>
      <p:pic>
        <p:nvPicPr>
          <p:cNvPr id="1026" name="Picture 2" descr="Image result for snow pictures">
            <a:extLst>
              <a:ext uri="{FF2B5EF4-FFF2-40B4-BE49-F238E27FC236}">
                <a16:creationId xmlns:a16="http://schemas.microsoft.com/office/drawing/2014/main" id="{E37E4053-5806-48EB-A904-799C1BFFD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735" y="5156461"/>
            <a:ext cx="151519" cy="1515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B06DE9-60E9-4F09-AA11-A2EF3DDA001F}"/>
              </a:ext>
            </a:extLst>
          </p:cNvPr>
          <p:cNvPicPr>
            <a:picLocks noChangeAspect="1"/>
          </p:cNvPicPr>
          <p:nvPr/>
        </p:nvPicPr>
        <p:blipFill>
          <a:blip r:embed="rId3"/>
          <a:stretch>
            <a:fillRect/>
          </a:stretch>
        </p:blipFill>
        <p:spPr>
          <a:xfrm>
            <a:off x="1861400" y="3429000"/>
            <a:ext cx="5143500" cy="3429000"/>
          </a:xfrm>
          <a:prstGeom prst="rect">
            <a:avLst/>
          </a:prstGeom>
        </p:spPr>
      </p:pic>
    </p:spTree>
    <p:extLst>
      <p:ext uri="{BB962C8B-B14F-4D97-AF65-F5344CB8AC3E}">
        <p14:creationId xmlns:p14="http://schemas.microsoft.com/office/powerpoint/2010/main" val="200249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E8896A-7AFA-4C97-8C35-ABC5BFDE0311}"/>
              </a:ext>
            </a:extLst>
          </p:cNvPr>
          <p:cNvPicPr>
            <a:picLocks noChangeAspect="1"/>
          </p:cNvPicPr>
          <p:nvPr/>
        </p:nvPicPr>
        <p:blipFill>
          <a:blip r:embed="rId2"/>
          <a:stretch>
            <a:fillRect/>
          </a:stretch>
        </p:blipFill>
        <p:spPr>
          <a:xfrm>
            <a:off x="0" y="5534683"/>
            <a:ext cx="2153576" cy="1323317"/>
          </a:xfrm>
          <a:prstGeom prst="rect">
            <a:avLst/>
          </a:prstGeom>
        </p:spPr>
      </p:pic>
      <p:sp>
        <p:nvSpPr>
          <p:cNvPr id="2" name="Title 1">
            <a:extLst>
              <a:ext uri="{FF2B5EF4-FFF2-40B4-BE49-F238E27FC236}">
                <a16:creationId xmlns:a16="http://schemas.microsoft.com/office/drawing/2014/main" id="{4484782F-5A7E-42E3-91BF-E194820E735F}"/>
              </a:ext>
            </a:extLst>
          </p:cNvPr>
          <p:cNvSpPr>
            <a:spLocks noGrp="1"/>
          </p:cNvSpPr>
          <p:nvPr>
            <p:ph type="ctrTitle"/>
          </p:nvPr>
        </p:nvSpPr>
        <p:spPr>
          <a:xfrm>
            <a:off x="4381107" y="1272619"/>
            <a:ext cx="3429785" cy="930376"/>
          </a:xfrm>
        </p:spPr>
        <p:txBody>
          <a:bodyPr>
            <a:normAutofit/>
          </a:bodyPr>
          <a:lstStyle/>
          <a:p>
            <a:r>
              <a:rPr lang="en-US" u="sng" dirty="0">
                <a:effectLst>
                  <a:outerShdw blurRad="38100" dist="38100" dir="2700000" algn="tl">
                    <a:srgbClr val="000000">
                      <a:alpha val="43137"/>
                    </a:srgbClr>
                  </a:outerShdw>
                </a:effectLst>
                <a:latin typeface="Bell MT" panose="02020503060305020303" pitchFamily="18" charset="0"/>
              </a:rPr>
              <a:t>Predators?</a:t>
            </a:r>
          </a:p>
        </p:txBody>
      </p:sp>
      <p:sp>
        <p:nvSpPr>
          <p:cNvPr id="3" name="Subtitle 2">
            <a:extLst>
              <a:ext uri="{FF2B5EF4-FFF2-40B4-BE49-F238E27FC236}">
                <a16:creationId xmlns:a16="http://schemas.microsoft.com/office/drawing/2014/main" id="{4603A711-8DFE-4988-ADFF-B700E75FE958}"/>
              </a:ext>
            </a:extLst>
          </p:cNvPr>
          <p:cNvSpPr>
            <a:spLocks noGrp="1"/>
          </p:cNvSpPr>
          <p:nvPr>
            <p:ph type="subTitle" idx="1"/>
          </p:nvPr>
        </p:nvSpPr>
        <p:spPr>
          <a:xfrm>
            <a:off x="3382651" y="2601119"/>
            <a:ext cx="5860330" cy="1655762"/>
          </a:xfrm>
        </p:spPr>
        <p:txBody>
          <a:bodyPr>
            <a:normAutofit/>
          </a:bodyPr>
          <a:lstStyle/>
          <a:p>
            <a:r>
              <a:rPr lang="en-US" dirty="0">
                <a:effectLst>
                  <a:outerShdw blurRad="38100" dist="38100" dir="2700000" algn="tl">
                    <a:srgbClr val="000000">
                      <a:alpha val="43137"/>
                    </a:srgbClr>
                  </a:outerShdw>
                </a:effectLst>
              </a:rPr>
              <a:t>Penguins have plenty of predators to watch out for. Sea lions, leopard seals, and orca whales all hunt and eat </a:t>
            </a:r>
            <a:r>
              <a:rPr lang="en-US" dirty="0"/>
              <a:t> </a:t>
            </a:r>
            <a:r>
              <a:rPr lang="en-US" dirty="0">
                <a:effectLst>
                  <a:outerShdw blurRad="38100" dist="38100" dir="2700000" algn="tl">
                    <a:srgbClr val="000000">
                      <a:alpha val="43137"/>
                    </a:srgbClr>
                  </a:outerShdw>
                </a:effectLst>
              </a:rPr>
              <a:t>adult penguins. Seagulls, other sea birds, dogs, cats, weasels, and rats all hunt and eat penguin chicks.</a:t>
            </a:r>
            <a:endParaRPr lang="en-US" dirty="0"/>
          </a:p>
        </p:txBody>
      </p:sp>
      <p:pic>
        <p:nvPicPr>
          <p:cNvPr id="6" name="Picture 5">
            <a:extLst>
              <a:ext uri="{FF2B5EF4-FFF2-40B4-BE49-F238E27FC236}">
                <a16:creationId xmlns:a16="http://schemas.microsoft.com/office/drawing/2014/main" id="{D288675C-F6B3-43F3-94A0-B33E1D6BC7BD}"/>
              </a:ext>
            </a:extLst>
          </p:cNvPr>
          <p:cNvPicPr>
            <a:picLocks noChangeAspect="1"/>
          </p:cNvPicPr>
          <p:nvPr/>
        </p:nvPicPr>
        <p:blipFill>
          <a:blip r:embed="rId3"/>
          <a:stretch>
            <a:fillRect/>
          </a:stretch>
        </p:blipFill>
        <p:spPr>
          <a:xfrm>
            <a:off x="0" y="2034268"/>
            <a:ext cx="2620039" cy="1746693"/>
          </a:xfrm>
          <a:prstGeom prst="rect">
            <a:avLst/>
          </a:prstGeom>
        </p:spPr>
      </p:pic>
      <p:pic>
        <p:nvPicPr>
          <p:cNvPr id="7" name="Picture 6">
            <a:extLst>
              <a:ext uri="{FF2B5EF4-FFF2-40B4-BE49-F238E27FC236}">
                <a16:creationId xmlns:a16="http://schemas.microsoft.com/office/drawing/2014/main" id="{BF9D1103-58ED-48C5-B8BA-966423DCC8E4}"/>
              </a:ext>
            </a:extLst>
          </p:cNvPr>
          <p:cNvPicPr>
            <a:picLocks noChangeAspect="1"/>
          </p:cNvPicPr>
          <p:nvPr/>
        </p:nvPicPr>
        <p:blipFill>
          <a:blip r:embed="rId4"/>
          <a:stretch>
            <a:fillRect/>
          </a:stretch>
        </p:blipFill>
        <p:spPr>
          <a:xfrm>
            <a:off x="0" y="0"/>
            <a:ext cx="3043239" cy="2027241"/>
          </a:xfrm>
          <a:prstGeom prst="rect">
            <a:avLst/>
          </a:prstGeom>
        </p:spPr>
      </p:pic>
      <p:pic>
        <p:nvPicPr>
          <p:cNvPr id="8" name="Picture 7">
            <a:extLst>
              <a:ext uri="{FF2B5EF4-FFF2-40B4-BE49-F238E27FC236}">
                <a16:creationId xmlns:a16="http://schemas.microsoft.com/office/drawing/2014/main" id="{3E1A0A7B-B781-462D-9B93-6C95F7AF345D}"/>
              </a:ext>
            </a:extLst>
          </p:cNvPr>
          <p:cNvPicPr>
            <a:picLocks noChangeAspect="1"/>
          </p:cNvPicPr>
          <p:nvPr/>
        </p:nvPicPr>
        <p:blipFill>
          <a:blip r:embed="rId5"/>
          <a:stretch>
            <a:fillRect/>
          </a:stretch>
        </p:blipFill>
        <p:spPr>
          <a:xfrm>
            <a:off x="-1" y="3675308"/>
            <a:ext cx="2620039" cy="1965029"/>
          </a:xfrm>
          <a:prstGeom prst="rect">
            <a:avLst/>
          </a:prstGeom>
        </p:spPr>
      </p:pic>
      <p:pic>
        <p:nvPicPr>
          <p:cNvPr id="9" name="Picture 8">
            <a:extLst>
              <a:ext uri="{FF2B5EF4-FFF2-40B4-BE49-F238E27FC236}">
                <a16:creationId xmlns:a16="http://schemas.microsoft.com/office/drawing/2014/main" id="{4348D878-E883-46F8-9A20-40DD0D5D5FD0}"/>
              </a:ext>
            </a:extLst>
          </p:cNvPr>
          <p:cNvPicPr>
            <a:picLocks noChangeAspect="1"/>
          </p:cNvPicPr>
          <p:nvPr/>
        </p:nvPicPr>
        <p:blipFill>
          <a:blip r:embed="rId6"/>
          <a:stretch>
            <a:fillRect/>
          </a:stretch>
        </p:blipFill>
        <p:spPr>
          <a:xfrm>
            <a:off x="2153576" y="5640337"/>
            <a:ext cx="1827922" cy="1217663"/>
          </a:xfrm>
          <a:prstGeom prst="rect">
            <a:avLst/>
          </a:prstGeom>
        </p:spPr>
      </p:pic>
      <p:pic>
        <p:nvPicPr>
          <p:cNvPr id="10" name="Picture 9">
            <a:extLst>
              <a:ext uri="{FF2B5EF4-FFF2-40B4-BE49-F238E27FC236}">
                <a16:creationId xmlns:a16="http://schemas.microsoft.com/office/drawing/2014/main" id="{255850C8-7DBA-4A78-8805-B7E95AFD59E4}"/>
              </a:ext>
            </a:extLst>
          </p:cNvPr>
          <p:cNvPicPr>
            <a:picLocks noChangeAspect="1"/>
          </p:cNvPicPr>
          <p:nvPr/>
        </p:nvPicPr>
        <p:blipFill>
          <a:blip r:embed="rId7"/>
          <a:stretch>
            <a:fillRect/>
          </a:stretch>
        </p:blipFill>
        <p:spPr>
          <a:xfrm>
            <a:off x="3981498" y="5345668"/>
            <a:ext cx="2762250" cy="1512332"/>
          </a:xfrm>
          <a:prstGeom prst="rect">
            <a:avLst/>
          </a:prstGeom>
        </p:spPr>
      </p:pic>
      <p:pic>
        <p:nvPicPr>
          <p:cNvPr id="11" name="Picture 10">
            <a:extLst>
              <a:ext uri="{FF2B5EF4-FFF2-40B4-BE49-F238E27FC236}">
                <a16:creationId xmlns:a16="http://schemas.microsoft.com/office/drawing/2014/main" id="{0EE74E0B-1B89-435E-AF76-FB52571CDC6B}"/>
              </a:ext>
            </a:extLst>
          </p:cNvPr>
          <p:cNvPicPr>
            <a:picLocks noChangeAspect="1"/>
          </p:cNvPicPr>
          <p:nvPr/>
        </p:nvPicPr>
        <p:blipFill>
          <a:blip r:embed="rId8"/>
          <a:stretch>
            <a:fillRect/>
          </a:stretch>
        </p:blipFill>
        <p:spPr>
          <a:xfrm>
            <a:off x="6736315" y="5014795"/>
            <a:ext cx="2762250" cy="1838325"/>
          </a:xfrm>
          <a:prstGeom prst="rect">
            <a:avLst/>
          </a:prstGeom>
        </p:spPr>
      </p:pic>
      <p:pic>
        <p:nvPicPr>
          <p:cNvPr id="12" name="Picture 11">
            <a:extLst>
              <a:ext uri="{FF2B5EF4-FFF2-40B4-BE49-F238E27FC236}">
                <a16:creationId xmlns:a16="http://schemas.microsoft.com/office/drawing/2014/main" id="{744B5F90-3211-43E0-A406-52D9BC5B6197}"/>
              </a:ext>
            </a:extLst>
          </p:cNvPr>
          <p:cNvPicPr>
            <a:picLocks noChangeAspect="1"/>
          </p:cNvPicPr>
          <p:nvPr/>
        </p:nvPicPr>
        <p:blipFill>
          <a:blip r:embed="rId9"/>
          <a:stretch>
            <a:fillRect/>
          </a:stretch>
        </p:blipFill>
        <p:spPr>
          <a:xfrm>
            <a:off x="9498565" y="5065182"/>
            <a:ext cx="2693436" cy="1792818"/>
          </a:xfrm>
          <a:prstGeom prst="rect">
            <a:avLst/>
          </a:prstGeom>
        </p:spPr>
      </p:pic>
      <p:pic>
        <p:nvPicPr>
          <p:cNvPr id="13" name="Picture 12">
            <a:extLst>
              <a:ext uri="{FF2B5EF4-FFF2-40B4-BE49-F238E27FC236}">
                <a16:creationId xmlns:a16="http://schemas.microsoft.com/office/drawing/2014/main" id="{9D2384FF-A68D-46A4-BD27-62F5A0316878}"/>
              </a:ext>
            </a:extLst>
          </p:cNvPr>
          <p:cNvPicPr>
            <a:picLocks noChangeAspect="1"/>
          </p:cNvPicPr>
          <p:nvPr/>
        </p:nvPicPr>
        <p:blipFill>
          <a:blip r:embed="rId10"/>
          <a:stretch>
            <a:fillRect/>
          </a:stretch>
        </p:blipFill>
        <p:spPr>
          <a:xfrm>
            <a:off x="9260570" y="985121"/>
            <a:ext cx="2931430" cy="4039482"/>
          </a:xfrm>
          <a:prstGeom prst="rect">
            <a:avLst/>
          </a:prstGeom>
        </p:spPr>
      </p:pic>
    </p:spTree>
    <p:extLst>
      <p:ext uri="{BB962C8B-B14F-4D97-AF65-F5344CB8AC3E}">
        <p14:creationId xmlns:p14="http://schemas.microsoft.com/office/powerpoint/2010/main" val="139057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2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80">
                                          <p:stCondLst>
                                            <p:cond delay="0"/>
                                          </p:stCondLst>
                                        </p:cTn>
                                        <p:tgtEl>
                                          <p:spTgt spid="11"/>
                                        </p:tgtEl>
                                      </p:cBhvr>
                                    </p:animEffect>
                                    <p:anim calcmode="lin" valueType="num">
                                      <p:cBhvr>
                                        <p:cTn id="5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8" dur="26">
                                          <p:stCondLst>
                                            <p:cond delay="650"/>
                                          </p:stCondLst>
                                        </p:cTn>
                                        <p:tgtEl>
                                          <p:spTgt spid="11"/>
                                        </p:tgtEl>
                                      </p:cBhvr>
                                      <p:to x="100000" y="60000"/>
                                    </p:animScale>
                                    <p:animScale>
                                      <p:cBhvr>
                                        <p:cTn id="59" dur="166" decel="50000">
                                          <p:stCondLst>
                                            <p:cond delay="676"/>
                                          </p:stCondLst>
                                        </p:cTn>
                                        <p:tgtEl>
                                          <p:spTgt spid="11"/>
                                        </p:tgtEl>
                                      </p:cBhvr>
                                      <p:to x="100000" y="100000"/>
                                    </p:animScale>
                                    <p:animScale>
                                      <p:cBhvr>
                                        <p:cTn id="60" dur="26">
                                          <p:stCondLst>
                                            <p:cond delay="1312"/>
                                          </p:stCondLst>
                                        </p:cTn>
                                        <p:tgtEl>
                                          <p:spTgt spid="11"/>
                                        </p:tgtEl>
                                      </p:cBhvr>
                                      <p:to x="100000" y="80000"/>
                                    </p:animScale>
                                    <p:animScale>
                                      <p:cBhvr>
                                        <p:cTn id="61" dur="166" decel="50000">
                                          <p:stCondLst>
                                            <p:cond delay="1338"/>
                                          </p:stCondLst>
                                        </p:cTn>
                                        <p:tgtEl>
                                          <p:spTgt spid="11"/>
                                        </p:tgtEl>
                                      </p:cBhvr>
                                      <p:to x="100000" y="100000"/>
                                    </p:animScale>
                                    <p:animScale>
                                      <p:cBhvr>
                                        <p:cTn id="62" dur="26">
                                          <p:stCondLst>
                                            <p:cond delay="1642"/>
                                          </p:stCondLst>
                                        </p:cTn>
                                        <p:tgtEl>
                                          <p:spTgt spid="11"/>
                                        </p:tgtEl>
                                      </p:cBhvr>
                                      <p:to x="100000" y="90000"/>
                                    </p:animScale>
                                    <p:animScale>
                                      <p:cBhvr>
                                        <p:cTn id="63" dur="166" decel="50000">
                                          <p:stCondLst>
                                            <p:cond delay="1668"/>
                                          </p:stCondLst>
                                        </p:cTn>
                                        <p:tgtEl>
                                          <p:spTgt spid="11"/>
                                        </p:tgtEl>
                                      </p:cBhvr>
                                      <p:to x="100000" y="100000"/>
                                    </p:animScale>
                                    <p:animScale>
                                      <p:cBhvr>
                                        <p:cTn id="64" dur="26">
                                          <p:stCondLst>
                                            <p:cond delay="1808"/>
                                          </p:stCondLst>
                                        </p:cTn>
                                        <p:tgtEl>
                                          <p:spTgt spid="11"/>
                                        </p:tgtEl>
                                      </p:cBhvr>
                                      <p:to x="100000" y="95000"/>
                                    </p:animScale>
                                    <p:animScale>
                                      <p:cBhvr>
                                        <p:cTn id="65" dur="166" decel="50000">
                                          <p:stCondLst>
                                            <p:cond delay="1834"/>
                                          </p:stCondLst>
                                        </p:cTn>
                                        <p:tgtEl>
                                          <p:spTgt spid="11"/>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p:cTn id="70" dur="1000" fill="hold"/>
                                        <p:tgtEl>
                                          <p:spTgt spid="12"/>
                                        </p:tgtEl>
                                        <p:attrNameLst>
                                          <p:attrName>ppt_w</p:attrName>
                                        </p:attrNameLst>
                                      </p:cBhvr>
                                      <p:tavLst>
                                        <p:tav tm="0">
                                          <p:val>
                                            <p:fltVal val="0"/>
                                          </p:val>
                                        </p:tav>
                                        <p:tav tm="100000">
                                          <p:val>
                                            <p:strVal val="#ppt_w"/>
                                          </p:val>
                                        </p:tav>
                                      </p:tavLst>
                                    </p:anim>
                                    <p:anim calcmode="lin" valueType="num">
                                      <p:cBhvr>
                                        <p:cTn id="71" dur="1000" fill="hold"/>
                                        <p:tgtEl>
                                          <p:spTgt spid="12"/>
                                        </p:tgtEl>
                                        <p:attrNameLst>
                                          <p:attrName>ppt_h</p:attrName>
                                        </p:attrNameLst>
                                      </p:cBhvr>
                                      <p:tavLst>
                                        <p:tav tm="0">
                                          <p:val>
                                            <p:fltVal val="0"/>
                                          </p:val>
                                        </p:tav>
                                        <p:tav tm="100000">
                                          <p:val>
                                            <p:strVal val="#ppt_h"/>
                                          </p:val>
                                        </p:tav>
                                      </p:tavLst>
                                    </p:anim>
                                    <p:anim calcmode="lin" valueType="num">
                                      <p:cBhvr>
                                        <p:cTn id="72" dur="1000" fill="hold"/>
                                        <p:tgtEl>
                                          <p:spTgt spid="12"/>
                                        </p:tgtEl>
                                        <p:attrNameLst>
                                          <p:attrName>style.rotation</p:attrName>
                                        </p:attrNameLst>
                                      </p:cBhvr>
                                      <p:tavLst>
                                        <p:tav tm="0">
                                          <p:val>
                                            <p:fltVal val="90"/>
                                          </p:val>
                                        </p:tav>
                                        <p:tav tm="100000">
                                          <p:val>
                                            <p:fltVal val="0"/>
                                          </p:val>
                                        </p:tav>
                                      </p:tavLst>
                                    </p:anim>
                                    <p:animEffect transition="in" filter="fade">
                                      <p:cBhvr>
                                        <p:cTn id="73" dur="10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45" presetClass="entr" presetSubtype="0" fill="hold"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2000"/>
                                        <p:tgtEl>
                                          <p:spTgt spid="13"/>
                                        </p:tgtEl>
                                      </p:cBhvr>
                                    </p:animEffect>
                                    <p:anim calcmode="lin" valueType="num">
                                      <p:cBhvr>
                                        <p:cTn id="79" dur="2000" fill="hold"/>
                                        <p:tgtEl>
                                          <p:spTgt spid="13"/>
                                        </p:tgtEl>
                                        <p:attrNameLst>
                                          <p:attrName>ppt_w</p:attrName>
                                        </p:attrNameLst>
                                      </p:cBhvr>
                                      <p:tavLst>
                                        <p:tav tm="0" fmla="#ppt_w*sin(2.5*pi*$)">
                                          <p:val>
                                            <p:fltVal val="0"/>
                                          </p:val>
                                        </p:tav>
                                        <p:tav tm="100000">
                                          <p:val>
                                            <p:fltVal val="1"/>
                                          </p:val>
                                        </p:tav>
                                      </p:tavLst>
                                    </p:anim>
                                    <p:anim calcmode="lin" valueType="num">
                                      <p:cBhvr>
                                        <p:cTn id="80"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355EB-0BFE-4AA7-B4D3-BC7FAF90B531}"/>
              </a:ext>
            </a:extLst>
          </p:cNvPr>
          <p:cNvSpPr>
            <a:spLocks noGrp="1"/>
          </p:cNvSpPr>
          <p:nvPr>
            <p:ph type="ctrTitle"/>
          </p:nvPr>
        </p:nvSpPr>
        <p:spPr>
          <a:xfrm>
            <a:off x="1524000" y="870621"/>
            <a:ext cx="9144000" cy="983579"/>
          </a:xfrm>
        </p:spPr>
        <p:txBody>
          <a:bodyPr>
            <a:normAutofit/>
          </a:bodyPr>
          <a:lstStyle/>
          <a:p>
            <a:r>
              <a:rPr lang="en-US" u="sng" dirty="0">
                <a:effectLst>
                  <a:outerShdw blurRad="38100" dist="38100" dir="2700000" algn="tl">
                    <a:srgbClr val="000000">
                      <a:alpha val="43137"/>
                    </a:srgbClr>
                  </a:outerShdw>
                </a:effectLst>
                <a:latin typeface="Bell MT" panose="02020503060305020303" pitchFamily="18" charset="0"/>
              </a:rPr>
              <a:t>How Do Penguins Stay Warm?</a:t>
            </a:r>
          </a:p>
        </p:txBody>
      </p:sp>
      <p:sp>
        <p:nvSpPr>
          <p:cNvPr id="3" name="Subtitle 2">
            <a:extLst>
              <a:ext uri="{FF2B5EF4-FFF2-40B4-BE49-F238E27FC236}">
                <a16:creationId xmlns:a16="http://schemas.microsoft.com/office/drawing/2014/main" id="{0E3E7FCB-3E2C-4A86-940D-E23EF62D2684}"/>
              </a:ext>
            </a:extLst>
          </p:cNvPr>
          <p:cNvSpPr>
            <a:spLocks noGrp="1"/>
          </p:cNvSpPr>
          <p:nvPr>
            <p:ph type="subTitle" idx="1"/>
          </p:nvPr>
        </p:nvSpPr>
        <p:spPr>
          <a:xfrm>
            <a:off x="3156408" y="2601119"/>
            <a:ext cx="5879184" cy="1655762"/>
          </a:xfrm>
        </p:spPr>
        <p:txBody>
          <a:bodyPr>
            <a:normAutofit/>
          </a:bodyPr>
          <a:lstStyle/>
          <a:p>
            <a:r>
              <a:rPr lang="en-US" dirty="0">
                <a:effectLst>
                  <a:outerShdw blurRad="38100" dist="38100" dir="2700000" algn="tl">
                    <a:srgbClr val="000000">
                      <a:alpha val="43137"/>
                    </a:srgbClr>
                  </a:outerShdw>
                </a:effectLst>
              </a:rPr>
              <a:t>When the temperature is 68F, it helps to stick together. Male emperor penguins huddle to help conserve heat. Of course, some penguins have to stand on the outside of the huddle. So how do they stay warm? They rotate.  </a:t>
            </a:r>
          </a:p>
        </p:txBody>
      </p:sp>
      <p:pic>
        <p:nvPicPr>
          <p:cNvPr id="4" name="Picture 3">
            <a:extLst>
              <a:ext uri="{FF2B5EF4-FFF2-40B4-BE49-F238E27FC236}">
                <a16:creationId xmlns:a16="http://schemas.microsoft.com/office/drawing/2014/main" id="{568A8A25-E43D-479B-8B0A-F391F27D5714}"/>
              </a:ext>
            </a:extLst>
          </p:cNvPr>
          <p:cNvPicPr>
            <a:picLocks noChangeAspect="1"/>
          </p:cNvPicPr>
          <p:nvPr/>
        </p:nvPicPr>
        <p:blipFill>
          <a:blip r:embed="rId2"/>
          <a:stretch>
            <a:fillRect/>
          </a:stretch>
        </p:blipFill>
        <p:spPr>
          <a:xfrm>
            <a:off x="2271859" y="3780262"/>
            <a:ext cx="4609707" cy="3077738"/>
          </a:xfrm>
          <a:prstGeom prst="rect">
            <a:avLst/>
          </a:prstGeom>
        </p:spPr>
      </p:pic>
    </p:spTree>
    <p:extLst>
      <p:ext uri="{BB962C8B-B14F-4D97-AF65-F5344CB8AC3E}">
        <p14:creationId xmlns:p14="http://schemas.microsoft.com/office/powerpoint/2010/main" val="244830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8E99C-F840-4036-9069-D0E8507C7272}"/>
              </a:ext>
            </a:extLst>
          </p:cNvPr>
          <p:cNvSpPr>
            <a:spLocks noGrp="1"/>
          </p:cNvSpPr>
          <p:nvPr>
            <p:ph type="ctrTitle"/>
          </p:nvPr>
        </p:nvSpPr>
        <p:spPr>
          <a:xfrm>
            <a:off x="4714972" y="1819374"/>
            <a:ext cx="2630078" cy="851603"/>
          </a:xfrm>
        </p:spPr>
        <p:txBody>
          <a:bodyPr>
            <a:normAutofit fontScale="90000"/>
          </a:bodyPr>
          <a:lstStyle/>
          <a:p>
            <a:r>
              <a:rPr lang="en-US" u="sng" dirty="0">
                <a:effectLst>
                  <a:outerShdw blurRad="38100" dist="38100" dir="2700000" algn="tl">
                    <a:srgbClr val="000000">
                      <a:alpha val="43137"/>
                    </a:srgbClr>
                  </a:outerShdw>
                </a:effectLst>
                <a:latin typeface="Bell MT" panose="02020503060305020303" pitchFamily="18" charset="0"/>
              </a:rPr>
              <a:t>Blubber?</a:t>
            </a:r>
          </a:p>
        </p:txBody>
      </p:sp>
      <p:sp>
        <p:nvSpPr>
          <p:cNvPr id="3" name="Subtitle 2">
            <a:extLst>
              <a:ext uri="{FF2B5EF4-FFF2-40B4-BE49-F238E27FC236}">
                <a16:creationId xmlns:a16="http://schemas.microsoft.com/office/drawing/2014/main" id="{3C1430BD-5029-4A54-9292-610B192DD810}"/>
              </a:ext>
            </a:extLst>
          </p:cNvPr>
          <p:cNvSpPr>
            <a:spLocks noGrp="1"/>
          </p:cNvSpPr>
          <p:nvPr>
            <p:ph type="subTitle" idx="1"/>
          </p:nvPr>
        </p:nvSpPr>
        <p:spPr>
          <a:xfrm>
            <a:off x="4150936" y="2875174"/>
            <a:ext cx="3890127" cy="1569564"/>
          </a:xfrm>
        </p:spPr>
        <p:txBody>
          <a:bodyPr>
            <a:normAutofit/>
          </a:bodyPr>
          <a:lstStyle/>
          <a:p>
            <a:r>
              <a:rPr lang="en-US" dirty="0">
                <a:effectLst>
                  <a:outerShdw blurRad="38100" dist="38100" dir="2700000" algn="tl">
                    <a:srgbClr val="000000">
                      <a:alpha val="43137"/>
                    </a:srgbClr>
                  </a:outerShdw>
                </a:effectLst>
              </a:rPr>
              <a:t>Emperor penguins also have a layer of fat called blubber. The blubber provides energy for the penguins when they can not eat.</a:t>
            </a:r>
          </a:p>
        </p:txBody>
      </p:sp>
      <p:pic>
        <p:nvPicPr>
          <p:cNvPr id="4" name="Picture 3">
            <a:extLst>
              <a:ext uri="{FF2B5EF4-FFF2-40B4-BE49-F238E27FC236}">
                <a16:creationId xmlns:a16="http://schemas.microsoft.com/office/drawing/2014/main" id="{91ED9F0A-A600-407C-882F-EE91C44C06E6}"/>
              </a:ext>
            </a:extLst>
          </p:cNvPr>
          <p:cNvPicPr>
            <a:picLocks noChangeAspect="1"/>
          </p:cNvPicPr>
          <p:nvPr/>
        </p:nvPicPr>
        <p:blipFill>
          <a:blip r:embed="rId2"/>
          <a:stretch>
            <a:fillRect/>
          </a:stretch>
        </p:blipFill>
        <p:spPr>
          <a:xfrm>
            <a:off x="0" y="1"/>
            <a:ext cx="4345757" cy="2875174"/>
          </a:xfrm>
          <a:prstGeom prst="rect">
            <a:avLst/>
          </a:prstGeom>
        </p:spPr>
      </p:pic>
    </p:spTree>
    <p:extLst>
      <p:ext uri="{BB962C8B-B14F-4D97-AF65-F5344CB8AC3E}">
        <p14:creationId xmlns:p14="http://schemas.microsoft.com/office/powerpoint/2010/main" val="172499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heel(1)">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F587-8B91-4090-BB78-B24A6EDECFB7}"/>
              </a:ext>
            </a:extLst>
          </p:cNvPr>
          <p:cNvSpPr>
            <a:spLocks noGrp="1"/>
          </p:cNvSpPr>
          <p:nvPr>
            <p:ph type="ctrTitle"/>
          </p:nvPr>
        </p:nvSpPr>
        <p:spPr>
          <a:xfrm>
            <a:off x="4933361" y="767450"/>
            <a:ext cx="2325278" cy="832750"/>
          </a:xfrm>
        </p:spPr>
        <p:txBody>
          <a:bodyPr>
            <a:normAutofit fontScale="90000"/>
          </a:bodyPr>
          <a:lstStyle/>
          <a:p>
            <a:r>
              <a:rPr lang="en-US" u="sng" dirty="0">
                <a:effectLst>
                  <a:outerShdw blurRad="38100" dist="38100" dir="2700000" algn="tl">
                    <a:srgbClr val="000000">
                      <a:alpha val="43137"/>
                    </a:srgbClr>
                  </a:outerShdw>
                </a:effectLst>
                <a:latin typeface="Bell MT" panose="02020503060305020303" pitchFamily="18" charset="0"/>
              </a:rPr>
              <a:t>Down?</a:t>
            </a:r>
          </a:p>
        </p:txBody>
      </p:sp>
      <p:sp>
        <p:nvSpPr>
          <p:cNvPr id="3" name="Subtitle 2">
            <a:extLst>
              <a:ext uri="{FF2B5EF4-FFF2-40B4-BE49-F238E27FC236}">
                <a16:creationId xmlns:a16="http://schemas.microsoft.com/office/drawing/2014/main" id="{95094A20-B534-4973-A703-60C6C532FBD2}"/>
              </a:ext>
            </a:extLst>
          </p:cNvPr>
          <p:cNvSpPr>
            <a:spLocks noGrp="1"/>
          </p:cNvSpPr>
          <p:nvPr>
            <p:ph type="subTitle" idx="1"/>
          </p:nvPr>
        </p:nvSpPr>
        <p:spPr>
          <a:xfrm>
            <a:off x="4053526" y="2617955"/>
            <a:ext cx="4084948" cy="1622089"/>
          </a:xfrm>
        </p:spPr>
        <p:txBody>
          <a:bodyPr>
            <a:normAutofit/>
          </a:bodyPr>
          <a:lstStyle/>
          <a:p>
            <a:r>
              <a:rPr lang="en-US" dirty="0"/>
              <a:t>The outer part blocks the wind and water. The inner fluffy part is called down. The down traps air close to the penguin, keeping the penguin warm.</a:t>
            </a:r>
          </a:p>
        </p:txBody>
      </p:sp>
      <p:pic>
        <p:nvPicPr>
          <p:cNvPr id="4" name="Picture 3">
            <a:extLst>
              <a:ext uri="{FF2B5EF4-FFF2-40B4-BE49-F238E27FC236}">
                <a16:creationId xmlns:a16="http://schemas.microsoft.com/office/drawing/2014/main" id="{C0869481-31C5-43CB-A8C6-E3D16962A191}"/>
              </a:ext>
            </a:extLst>
          </p:cNvPr>
          <p:cNvPicPr>
            <a:picLocks noChangeAspect="1"/>
          </p:cNvPicPr>
          <p:nvPr/>
        </p:nvPicPr>
        <p:blipFill>
          <a:blip r:embed="rId2"/>
          <a:stretch>
            <a:fillRect/>
          </a:stretch>
        </p:blipFill>
        <p:spPr>
          <a:xfrm>
            <a:off x="1" y="1"/>
            <a:ext cx="4356240" cy="2696066"/>
          </a:xfrm>
          <a:prstGeom prst="rect">
            <a:avLst/>
          </a:prstGeom>
        </p:spPr>
      </p:pic>
    </p:spTree>
    <p:extLst>
      <p:ext uri="{BB962C8B-B14F-4D97-AF65-F5344CB8AC3E}">
        <p14:creationId xmlns:p14="http://schemas.microsoft.com/office/powerpoint/2010/main" val="394373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1689-5ACA-440F-9E5E-BD20F5E4C8A5}"/>
              </a:ext>
            </a:extLst>
          </p:cNvPr>
          <p:cNvSpPr>
            <a:spLocks noGrp="1"/>
          </p:cNvSpPr>
          <p:nvPr>
            <p:ph type="ctrTitle"/>
          </p:nvPr>
        </p:nvSpPr>
        <p:spPr>
          <a:xfrm>
            <a:off x="3016577" y="2017337"/>
            <a:ext cx="6136850" cy="801278"/>
          </a:xfrm>
        </p:spPr>
        <p:txBody>
          <a:bodyPr>
            <a:normAutofit fontScale="90000"/>
          </a:bodyPr>
          <a:lstStyle/>
          <a:p>
            <a:r>
              <a:rPr lang="en-US" u="sng" dirty="0">
                <a:effectLst>
                  <a:outerShdw blurRad="38100" dist="38100" dir="2700000" algn="tl">
                    <a:srgbClr val="000000">
                      <a:alpha val="43137"/>
                    </a:srgbClr>
                  </a:outerShdw>
                </a:effectLst>
              </a:rPr>
              <a:t>Types Of Penguins</a:t>
            </a:r>
          </a:p>
        </p:txBody>
      </p:sp>
      <p:sp>
        <p:nvSpPr>
          <p:cNvPr id="3" name="Subtitle 2">
            <a:extLst>
              <a:ext uri="{FF2B5EF4-FFF2-40B4-BE49-F238E27FC236}">
                <a16:creationId xmlns:a16="http://schemas.microsoft.com/office/drawing/2014/main" id="{73E8D924-D9CF-4A3E-9D67-B1D0EF92122E}"/>
              </a:ext>
            </a:extLst>
          </p:cNvPr>
          <p:cNvSpPr>
            <a:spLocks noGrp="1"/>
          </p:cNvSpPr>
          <p:nvPr>
            <p:ph type="subTitle" idx="1"/>
          </p:nvPr>
        </p:nvSpPr>
        <p:spPr>
          <a:xfrm rot="10800000" flipV="1">
            <a:off x="13393263" y="5326639"/>
            <a:ext cx="54136" cy="45719"/>
          </a:xfrm>
        </p:spPr>
        <p:txBody>
          <a:bodyPr>
            <a:normAutofit fontScale="25000" lnSpcReduction="20000"/>
          </a:bodyPr>
          <a:lstStyle/>
          <a:p>
            <a:endParaRPr lang="en-US" dirty="0"/>
          </a:p>
        </p:txBody>
      </p:sp>
      <p:pic>
        <p:nvPicPr>
          <p:cNvPr id="4" name="Picture 3">
            <a:extLst>
              <a:ext uri="{FF2B5EF4-FFF2-40B4-BE49-F238E27FC236}">
                <a16:creationId xmlns:a16="http://schemas.microsoft.com/office/drawing/2014/main" id="{18E8A136-D297-4038-ABE0-3980BA1BA4E3}"/>
              </a:ext>
            </a:extLst>
          </p:cNvPr>
          <p:cNvPicPr>
            <a:picLocks noChangeAspect="1"/>
          </p:cNvPicPr>
          <p:nvPr/>
        </p:nvPicPr>
        <p:blipFill>
          <a:blip r:embed="rId2"/>
          <a:stretch>
            <a:fillRect/>
          </a:stretch>
        </p:blipFill>
        <p:spPr>
          <a:xfrm>
            <a:off x="2837468" y="2914060"/>
            <a:ext cx="6553099" cy="3686118"/>
          </a:xfrm>
          <a:prstGeom prst="rect">
            <a:avLst/>
          </a:prstGeom>
        </p:spPr>
      </p:pic>
      <p:pic>
        <p:nvPicPr>
          <p:cNvPr id="5" name="Picture 4">
            <a:extLst>
              <a:ext uri="{FF2B5EF4-FFF2-40B4-BE49-F238E27FC236}">
                <a16:creationId xmlns:a16="http://schemas.microsoft.com/office/drawing/2014/main" id="{0603C487-B9E2-4E43-843C-50D3EBC90691}"/>
              </a:ext>
            </a:extLst>
          </p:cNvPr>
          <p:cNvPicPr>
            <a:picLocks noChangeAspect="1"/>
          </p:cNvPicPr>
          <p:nvPr/>
        </p:nvPicPr>
        <p:blipFill>
          <a:blip r:embed="rId3"/>
          <a:stretch>
            <a:fillRect/>
          </a:stretch>
        </p:blipFill>
        <p:spPr>
          <a:xfrm>
            <a:off x="8529635" y="5775333"/>
            <a:ext cx="860932" cy="824845"/>
          </a:xfrm>
          <a:prstGeom prst="rect">
            <a:avLst/>
          </a:prstGeom>
        </p:spPr>
      </p:pic>
    </p:spTree>
    <p:extLst>
      <p:ext uri="{BB962C8B-B14F-4D97-AF65-F5344CB8AC3E}">
        <p14:creationId xmlns:p14="http://schemas.microsoft.com/office/powerpoint/2010/main" val="109481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FC3643FC6F734CB39991FD32155E7C" ma:contentTypeVersion="7" ma:contentTypeDescription="Create a new document." ma:contentTypeScope="" ma:versionID="ec262564705b5fcd3f5f377c7df4cac1">
  <xsd:schema xmlns:xsd="http://www.w3.org/2001/XMLSchema" xmlns:xs="http://www.w3.org/2001/XMLSchema" xmlns:p="http://schemas.microsoft.com/office/2006/metadata/properties" xmlns:ns3="cf03612c-f592-41a3-bcda-f8208b908c4d" targetNamespace="http://schemas.microsoft.com/office/2006/metadata/properties" ma:root="true" ma:fieldsID="b58914eccc9d72d8dc672b0d922f074c" ns3:_="">
    <xsd:import namespace="cf03612c-f592-41a3-bcda-f8208b908c4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03612c-f592-41a3-bcda-f8208b908c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82F283A-ED1C-49DA-A620-368F5042C3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03612c-f592-41a3-bcda-f8208b908c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A1557B-2162-43F7-ADBE-09C7D8736714}">
  <ds:schemaRefs>
    <ds:schemaRef ds:uri="http://schemas.microsoft.com/sharepoint/v3/contenttype/forms"/>
  </ds:schemaRefs>
</ds:datastoreItem>
</file>

<file path=customXml/itemProps3.xml><?xml version="1.0" encoding="utf-8"?>
<ds:datastoreItem xmlns:ds="http://schemas.openxmlformats.org/officeDocument/2006/customXml" ds:itemID="{D413CC08-DAEF-4614-B53C-69EBE5E4E111}">
  <ds:schemaRefs>
    <ds:schemaRef ds:uri="http://www.w3.org/XML/1998/namespace"/>
    <ds:schemaRef ds:uri="http://purl.org/dc/dcmitype/"/>
    <ds:schemaRef ds:uri="http://schemas.microsoft.com/office/2006/metadata/properties"/>
    <ds:schemaRef ds:uri="cf03612c-f592-41a3-bcda-f8208b908c4d"/>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Facet</Template>
  <TotalTime>5968</TotalTime>
  <Words>567</Words>
  <Application>Microsoft Office PowerPoint</Application>
  <PresentationFormat>Widescreen</PresentationFormat>
  <Paragraphs>46</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Bell MT</vt:lpstr>
      <vt:lpstr>Brush Script MT</vt:lpstr>
      <vt:lpstr>Cambria Math</vt:lpstr>
      <vt:lpstr>Trebuchet MS</vt:lpstr>
      <vt:lpstr>Wingdings 3</vt:lpstr>
      <vt:lpstr>Facet</vt:lpstr>
      <vt:lpstr>Penguins</vt:lpstr>
      <vt:lpstr>Where do They Live?</vt:lpstr>
      <vt:lpstr>Why are They Black?</vt:lpstr>
      <vt:lpstr>Wings?</vt:lpstr>
      <vt:lpstr>Predators?</vt:lpstr>
      <vt:lpstr>How Do Penguins Stay Warm?</vt:lpstr>
      <vt:lpstr>Blubber?</vt:lpstr>
      <vt:lpstr>Down?</vt:lpstr>
      <vt:lpstr>Types Of Penguins</vt:lpstr>
      <vt:lpstr>The Emperor Penguin </vt:lpstr>
      <vt:lpstr>The Magellanic Penguin</vt:lpstr>
      <vt:lpstr>The Adelie Penguin</vt:lpstr>
      <vt:lpstr>The Little Blue Penguin</vt:lpstr>
      <vt:lpstr>The King Penguin </vt:lpstr>
      <vt:lpstr>The Crested Penguin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Penguins</dc:title>
  <dc:creator>Griffin, Jazmyne</dc:creator>
  <cp:lastModifiedBy>Griffin, Jazmyne</cp:lastModifiedBy>
  <cp:revision>40</cp:revision>
  <dcterms:created xsi:type="dcterms:W3CDTF">2021-02-08T14:53:14Z</dcterms:created>
  <dcterms:modified xsi:type="dcterms:W3CDTF">2021-02-12T18:24:11Z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0x010100A6FC3643FC6F734CB39991FD32155E7C</vt:lpwstr>
  </property>
</Properties>
</file>